
<file path=[Content_Types].xml><?xml version="1.0" encoding="utf-8"?>
<Types xmlns="http://schemas.openxmlformats.org/package/2006/content-types">
  <Default Extension="2" ContentType="image/jpeg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sldIdLst>
    <p:sldId id="256" r:id="rId2"/>
    <p:sldId id="296" r:id="rId3"/>
    <p:sldId id="297" r:id="rId4"/>
    <p:sldId id="257" r:id="rId5"/>
    <p:sldId id="295" r:id="rId6"/>
    <p:sldId id="299" r:id="rId7"/>
    <p:sldId id="320" r:id="rId8"/>
    <p:sldId id="306" r:id="rId9"/>
    <p:sldId id="321" r:id="rId10"/>
    <p:sldId id="310" r:id="rId11"/>
    <p:sldId id="265" r:id="rId12"/>
    <p:sldId id="266" r:id="rId13"/>
    <p:sldId id="312" r:id="rId14"/>
    <p:sldId id="267" r:id="rId15"/>
    <p:sldId id="309" r:id="rId16"/>
    <p:sldId id="300" r:id="rId17"/>
    <p:sldId id="322" r:id="rId18"/>
    <p:sldId id="324" r:id="rId19"/>
    <p:sldId id="268" r:id="rId20"/>
    <p:sldId id="308" r:id="rId21"/>
    <p:sldId id="260" r:id="rId22"/>
    <p:sldId id="301" r:id="rId23"/>
    <p:sldId id="262" r:id="rId24"/>
    <p:sldId id="263" r:id="rId25"/>
    <p:sldId id="317" r:id="rId26"/>
    <p:sldId id="316" r:id="rId27"/>
    <p:sldId id="279" r:id="rId28"/>
    <p:sldId id="264" r:id="rId29"/>
    <p:sldId id="318" r:id="rId30"/>
    <p:sldId id="276" r:id="rId31"/>
    <p:sldId id="277" r:id="rId32"/>
    <p:sldId id="311" r:id="rId33"/>
    <p:sldId id="323" r:id="rId34"/>
    <p:sldId id="305" r:id="rId35"/>
    <p:sldId id="313" r:id="rId36"/>
    <p:sldId id="314" r:id="rId37"/>
    <p:sldId id="319" r:id="rId38"/>
    <p:sldId id="285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3" autoAdjust="0"/>
    <p:restoredTop sz="94660"/>
  </p:normalViewPr>
  <p:slideViewPr>
    <p:cSldViewPr>
      <p:cViewPr>
        <p:scale>
          <a:sx n="117" d="100"/>
          <a:sy n="117" d="100"/>
        </p:scale>
        <p:origin x="-106" y="-121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0A0E4-0DB8-46B4-AC02-F58FB2268E1A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604CB-D62E-4CD1-A752-ADE854827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00F7-EE76-48C8-9A19-4444F2A51A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7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00F7-EE76-48C8-9A19-4444F2A51A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06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00F7-EE76-48C8-9A19-4444F2A51A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01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604CB-D62E-4CD1-A752-ADE854827D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00F7-EE76-48C8-9A19-4444F2A51A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07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00F7-EE76-48C8-9A19-4444F2A51A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8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EEC2A09-5618-40FF-98DE-C1801C022A4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33E764-9313-44E2-AFCF-16400CC9562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2A09-5618-40FF-98DE-C1801C022A4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E764-9313-44E2-AFCF-16400CC9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2A09-5618-40FF-98DE-C1801C022A4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E764-9313-44E2-AFCF-16400CC9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2A09-5618-40FF-98DE-C1801C022A4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E764-9313-44E2-AFCF-16400CC9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2A09-5618-40FF-98DE-C1801C022A4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E764-9313-44E2-AFCF-16400CC9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2A09-5618-40FF-98DE-C1801C022A4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E764-9313-44E2-AFCF-16400CC9562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2A09-5618-40FF-98DE-C1801C022A4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E764-9313-44E2-AFCF-16400CC9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2A09-5618-40FF-98DE-C1801C022A4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E764-9313-44E2-AFCF-16400CC9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2A09-5618-40FF-98DE-C1801C022A4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E764-9313-44E2-AFCF-16400CC9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2A09-5618-40FF-98DE-C1801C022A4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E764-9313-44E2-AFCF-16400CC9562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2A09-5618-40FF-98DE-C1801C022A4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E764-9313-44E2-AFCF-16400CC95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EEC2A09-5618-40FF-98DE-C1801C022A4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533E764-9313-44E2-AFCF-16400CC956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sabrackin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ley_H._Bates_High_Schoo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ytheirstrangefruit.blogspot.com/2015/03/american-promis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101755654@N08/973519282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hyperlink" Target="http://www.flickr.com/photos/34418903@N00/14027683725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sinobasico.com/blogue/1631-planificacao-semanal-2-ciclo-ensino-a-distancia" TargetMode="External"/><Relationship Id="rId3" Type="http://schemas.openxmlformats.org/officeDocument/2006/relationships/hyperlink" Target="http://creativlei.com/2012/our-homeschool-room/" TargetMode="External"/><Relationship Id="rId7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pecialconnectionhomeschool.blogspot.com/2012_08_01_archive.html" TargetMode="External"/><Relationship Id="rId5" Type="http://schemas.openxmlformats.org/officeDocument/2006/relationships/image" Target="../media/image31.jpg"/><Relationship Id="rId4" Type="http://schemas.openxmlformats.org/officeDocument/2006/relationships/hyperlink" Target="https://creativecommons.org/licenses/by-nc-sa/3.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ockphotos.biz/stockphoto/16762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gameguy43/2129797501/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osehelp.com/topics/teenagers/marijuana-use-15-signs-parents-need-to-watch-for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veernaseer.com/mothers-our-first-example-of-real-leadership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ueladisenosocial.org/la-participacion-en-el-diseno-social/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wpixel.com/search/cleaning" TargetMode="External"/><Relationship Id="rId3" Type="http://schemas.openxmlformats.org/officeDocument/2006/relationships/hyperlink" Target="http://aconvowithgod.blogspot.com/2010_11_01_archive.html" TargetMode="External"/><Relationship Id="rId7" Type="http://schemas.openxmlformats.org/officeDocument/2006/relationships/image" Target="../media/image50.2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xabay.com/en/children-sandbox-boy-girl-son-1730248/" TargetMode="External"/><Relationship Id="rId5" Type="http://schemas.openxmlformats.org/officeDocument/2006/relationships/image" Target="../media/image49.jpg"/><Relationship Id="rId4" Type="http://schemas.openxmlformats.org/officeDocument/2006/relationships/hyperlink" Target="https://creativecommons.org/licenses/by-nc-nd/3.0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onhomer/14986940329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eobrava.wordpress.com/2015/11/23/digital-marketing-superheroes-are-the-catalyst-for-change/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gadgetsin.com/superhero-families-art-prints.htm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hyperlink" Target="https://www.youtube.com/watch?v=lnP-uMn6q_U" TargetMode="External"/><Relationship Id="rId7" Type="http://schemas.openxmlformats.org/officeDocument/2006/relationships/hyperlink" Target="https://www.autism-products.com/product/sensory-friendly-protective-fabric-mask/" TargetMode="External"/><Relationship Id="rId2" Type="http://schemas.openxmlformats.org/officeDocument/2006/relationships/hyperlink" Target="https://consciousdiscipline.com/resources/masks-and-gloves-printable-story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mazon.com/SPITTING-REUSABLE-TRANSPARENT-ACTIVITIES-NURSEREYS/dp/B087G62KBB/ref=sr_1_36?dchild=1&amp;keywords=clear+mask+kids&amp;qid=1594391532&amp;sr=8-36" TargetMode="External"/><Relationship Id="rId5" Type="http://schemas.openxmlformats.org/officeDocument/2006/relationships/hyperlink" Target="https://www.amazon.com/Cover-Window-Visible-Expression-Hearing/dp/B08BCDJTC9/ref=sr_1_37?dchild=1&amp;keywords=clear+mask+kids&amp;qid=1594391238&amp;sr=8-37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youtube.com/watch?v=RHnU6LTWh6g" TargetMode="External"/><Relationship Id="rId9" Type="http://schemas.openxmlformats.org/officeDocument/2006/relationships/hyperlink" Target="https://en.wikipedia.org/wiki/Wiley_H._Bates_High_School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atejoy.com/subscription-box/myeducrate/?sscid=71k4_64trz&amp;utm_medium=SAS&amp;utm_keyword=1210022" TargetMode="External"/><Relationship Id="rId3" Type="http://schemas.openxmlformats.org/officeDocument/2006/relationships/hyperlink" Target="https://goally.co/" TargetMode="External"/><Relationship Id="rId7" Type="http://schemas.openxmlformats.org/officeDocument/2006/relationships/hyperlink" Target="https://www.criticalthinking.com/" TargetMode="External"/><Relationship Id="rId2" Type="http://schemas.openxmlformats.org/officeDocument/2006/relationships/hyperlink" Target="https://www.teacherspayteachers.com/Product/Schedule-Choice-Chart-372085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kiwico.com/" TargetMode="External"/><Relationship Id="rId5" Type="http://schemas.openxmlformats.org/officeDocument/2006/relationships/hyperlink" Target="https://www.schkidules.com/" TargetMode="External"/><Relationship Id="rId10" Type="http://schemas.openxmlformats.org/officeDocument/2006/relationships/hyperlink" Target="https://www.amazon.com/Time-Timer-Original-Minute-Visual/dp/B07BGM91LL" TargetMode="External"/><Relationship Id="rId4" Type="http://schemas.openxmlformats.org/officeDocument/2006/relationships/hyperlink" Target="https://apps.apple.com/us/app/epicwin/id372927221" TargetMode="External"/><Relationship Id="rId9" Type="http://schemas.openxmlformats.org/officeDocument/2006/relationships/hyperlink" Target="https://www.amazon.com/Scholastic-511498-Daily-Schedule-Pocket/dp/0545114985/ref=pd_lpo_229_img_1/134-8836007-8551757?_encoding=UTF8&amp;pd_rd_i=0545114985&amp;pd_rd_r=b8d40abf-f1d4-4c21-9ca8-12111cace04c&amp;pd_rd_w=Ve6u9&amp;pd_rd_wg=Y6coL&amp;pf_rd_p=7b36d496-f366-4631-94d3-61b87b52511b&amp;pf_rd_r=16APVPMXE18MZBF9EK6E&amp;psc=1&amp;refRID=16APVPMXE18MZBF9EK6E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www.lisabrackin.com/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lassroom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eedchange.blogspot.com/2009/06/social-change-and-american-school.html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Korean_Traffic_sign_(U-Turn).sv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421081"/>
            <a:ext cx="4537969" cy="106532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Lisa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Brackin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MS, ET/P</a:t>
            </a:r>
          </a:p>
          <a:p>
            <a:pPr algn="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Educational Therapist/Professional</a:t>
            </a:r>
          </a:p>
          <a:p>
            <a:pPr algn="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Certified Educational Diagnostician</a:t>
            </a:r>
          </a:p>
          <a:p>
            <a:pPr algn="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www.lisabrackin.com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214-549-6651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24400" y="76200"/>
            <a:ext cx="3313355" cy="21336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Helping your Exceptional child Navigate the “New Normal” in Education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26670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Addressing your child’s unique needs in an unusual time.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"/>
            <a:ext cx="3233547" cy="3233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12" y="3581400"/>
            <a:ext cx="4000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9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20D5C-8967-4C39-855C-45EE653B8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Texas Education Agency Guidance: A 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7E99D-B590-4B08-BE60-103B66128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Covid</a:t>
            </a:r>
            <a:r>
              <a:rPr lang="en-US" dirty="0"/>
              <a:t> Self-checks for teachers</a:t>
            </a:r>
          </a:p>
          <a:p>
            <a:r>
              <a:rPr lang="en-US" dirty="0"/>
              <a:t>Parents check health of kids before school.</a:t>
            </a:r>
          </a:p>
          <a:p>
            <a:r>
              <a:rPr lang="en-US" dirty="0"/>
              <a:t>Students with reported symptoms that are atypical for that student (Coughing, fever </a:t>
            </a:r>
            <a:r>
              <a:rPr lang="en-US" dirty="0" err="1"/>
              <a:t>etc</a:t>
            </a:r>
            <a:r>
              <a:rPr lang="en-US" dirty="0"/>
              <a:t>) are immediately separated from classmates and class is sanitized. </a:t>
            </a:r>
          </a:p>
          <a:p>
            <a:r>
              <a:rPr lang="en-US" dirty="0"/>
              <a:t>Students who have, or who have been exposed to </a:t>
            </a:r>
            <a:r>
              <a:rPr lang="en-US" dirty="0" err="1"/>
              <a:t>Covid</a:t>
            </a:r>
            <a:r>
              <a:rPr lang="en-US" dirty="0"/>
              <a:t> must remain home for the length of the illness including 72 hours symptom free. </a:t>
            </a:r>
          </a:p>
          <a:p>
            <a:r>
              <a:rPr lang="en-US" dirty="0"/>
              <a:t>Masks required age 10+ (May be encouraged for younger kids) </a:t>
            </a:r>
          </a:p>
          <a:p>
            <a:r>
              <a:rPr lang="en-US" dirty="0"/>
              <a:t>Regular and overseen handwashing procedures. </a:t>
            </a:r>
          </a:p>
          <a:p>
            <a:r>
              <a:rPr lang="en-US" dirty="0"/>
              <a:t>Social distancing as can be best enforced. </a:t>
            </a:r>
          </a:p>
          <a:p>
            <a:r>
              <a:rPr lang="en-US" dirty="0"/>
              <a:t>Discouraging of large gathering, such as assemblies, with possibility of eating lunch with dividers or in classrooms.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7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4C600"/>
                </a:solidFill>
              </a:rPr>
              <a:t>FISD 2020 School Year Guidance, Special Education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/>
          <a:lstStyle/>
          <a:p>
            <a:r>
              <a:rPr lang="en-US" dirty="0"/>
              <a:t>Brick and Mortar… (</a:t>
            </a:r>
            <a:r>
              <a:rPr lang="en-US" i="1" dirty="0"/>
              <a:t>Sample guidelines from Frisco ISD</a:t>
            </a:r>
            <a:r>
              <a:rPr lang="en-US" dirty="0"/>
              <a:t>) 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042FE15-A8C9-4C20-8417-21119C46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02" y="2539743"/>
            <a:ext cx="7426596" cy="329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27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94C600"/>
                </a:solidFill>
              </a:rPr>
              <a:t>FISD 2020 School Year Guidance, Special Education*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Brick and Mortar cont. </a:t>
            </a:r>
          </a:p>
          <a:p>
            <a:pPr lvl="1"/>
            <a:r>
              <a:rPr lang="en-US" dirty="0"/>
              <a:t>Related services have strict guidelines to reduce exposure. </a:t>
            </a:r>
          </a:p>
          <a:p>
            <a:pPr lvl="1"/>
            <a:r>
              <a:rPr lang="en-US" dirty="0"/>
              <a:t>A school closure plan is in place for each campus. </a:t>
            </a:r>
          </a:p>
          <a:p>
            <a:pPr lvl="1"/>
            <a:r>
              <a:rPr lang="en-US" dirty="0"/>
              <a:t>Quarantine for some students and classrooms can go into effect based on exposure.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3810000"/>
            <a:ext cx="3419856" cy="199643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This may be the district’s preferred method of service delivery for students in special education</a:t>
            </a:r>
          </a:p>
        </p:txBody>
      </p:sp>
      <p:pic>
        <p:nvPicPr>
          <p:cNvPr id="6" name="Picture 5" descr="An empty street in front of a brick building&#10;&#10;Description automatically generated">
            <a:extLst>
              <a:ext uri="{FF2B5EF4-FFF2-40B4-BE49-F238E27FC236}">
                <a16:creationId xmlns:a16="http://schemas.microsoft.com/office/drawing/2014/main" id="{F04167E9-4FED-435E-924E-A58049213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10200" y="1676401"/>
            <a:ext cx="2133600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8B7EAE-5242-418D-B5C9-568EBB88A22D}"/>
              </a:ext>
            </a:extLst>
          </p:cNvPr>
          <p:cNvSpPr txBox="1"/>
          <p:nvPr/>
        </p:nvSpPr>
        <p:spPr>
          <a:xfrm>
            <a:off x="5410200" y="330122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Wiley_H._Bates_High_Schoo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71C90-0204-4892-8E5D-0531F457EE35}"/>
              </a:ext>
            </a:extLst>
          </p:cNvPr>
          <p:cNvSpPr txBox="1"/>
          <p:nvPr/>
        </p:nvSpPr>
        <p:spPr>
          <a:xfrm>
            <a:off x="1447800" y="6019800"/>
            <a:ext cx="4437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*Frisco guidelines are one sample chosen from several local districts. </a:t>
            </a:r>
          </a:p>
        </p:txBody>
      </p:sp>
    </p:spTree>
    <p:extLst>
      <p:ext uri="{BB962C8B-B14F-4D97-AF65-F5344CB8AC3E}">
        <p14:creationId xmlns:p14="http://schemas.microsoft.com/office/powerpoint/2010/main" val="28378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07A8B-BCAC-4A37-AD2F-0934F5D2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Preparing your child for the brick and mortar option. </a:t>
            </a:r>
          </a:p>
        </p:txBody>
      </p:sp>
      <p:pic>
        <p:nvPicPr>
          <p:cNvPr id="9" name="Content Placeholder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DF464F1-42E2-42EF-AB94-C5BCEE88C6C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123510"/>
            <a:ext cx="2003888" cy="1133151"/>
          </a:xfrm>
        </p:spPr>
      </p:pic>
      <p:pic>
        <p:nvPicPr>
          <p:cNvPr id="3074" name="Picture 2" descr="Masks &amp; Gloves Social Story">
            <a:extLst>
              <a:ext uri="{FF2B5EF4-FFF2-40B4-BE49-F238E27FC236}">
                <a16:creationId xmlns:a16="http://schemas.microsoft.com/office/drawing/2014/main" id="{828BA1B5-7290-4D91-B642-05777408C86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4" y="2564429"/>
            <a:ext cx="1776411" cy="177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1437F9-EC75-4167-A960-5D5BF1A39FA7}"/>
              </a:ext>
            </a:extLst>
          </p:cNvPr>
          <p:cNvSpPr txBox="1"/>
          <p:nvPr/>
        </p:nvSpPr>
        <p:spPr>
          <a:xfrm>
            <a:off x="735714" y="2170664"/>
            <a:ext cx="2312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Masks and Gloves social stories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A35C4-CC05-4B2C-952E-75508D714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484" y="4515289"/>
            <a:ext cx="1676400" cy="167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A7146A-C277-49F8-940D-8A3310C91F32}"/>
              </a:ext>
            </a:extLst>
          </p:cNvPr>
          <p:cNvSpPr txBox="1"/>
          <p:nvPr/>
        </p:nvSpPr>
        <p:spPr>
          <a:xfrm>
            <a:off x="2482974" y="3733441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Sensory-Friendly and social-friendly Fabric Masks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41036A-57FD-4EF4-A82F-02BEA9627BB0}"/>
              </a:ext>
            </a:extLst>
          </p:cNvPr>
          <p:cNvSpPr txBox="1"/>
          <p:nvPr/>
        </p:nvSpPr>
        <p:spPr>
          <a:xfrm>
            <a:off x="6019800" y="2590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 Wear Masks Video Social Story</a:t>
            </a:r>
          </a:p>
        </p:txBody>
      </p:sp>
      <p:pic>
        <p:nvPicPr>
          <p:cNvPr id="12" name="Picture 11" descr="A picture containing water, blue&#10;&#10;Description automatically generated">
            <a:extLst>
              <a:ext uri="{FF2B5EF4-FFF2-40B4-BE49-F238E27FC236}">
                <a16:creationId xmlns:a16="http://schemas.microsoft.com/office/drawing/2014/main" id="{3EBDED19-D6D1-4721-B83A-C064DAD96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642983"/>
            <a:ext cx="2005198" cy="11331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E8C4A4-CDBD-4E03-9710-8F0F33B972B2}"/>
              </a:ext>
            </a:extLst>
          </p:cNvPr>
          <p:cNvSpPr txBox="1"/>
          <p:nvPr/>
        </p:nvSpPr>
        <p:spPr>
          <a:xfrm>
            <a:off x="4800600" y="4800601"/>
            <a:ext cx="1447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Covid</a:t>
            </a:r>
            <a:r>
              <a:rPr lang="en-US" sz="1600" dirty="0"/>
              <a:t> 19 Explained by a Superhero</a:t>
            </a:r>
          </a:p>
        </p:txBody>
      </p:sp>
      <p:pic>
        <p:nvPicPr>
          <p:cNvPr id="15" name="Picture 14" descr="A girl in a pink shirt&#10;&#10;Description automatically generated">
            <a:extLst>
              <a:ext uri="{FF2B5EF4-FFF2-40B4-BE49-F238E27FC236}">
                <a16:creationId xmlns:a16="http://schemas.microsoft.com/office/drawing/2014/main" id="{55500DD6-626A-4F7D-905F-BF018F40A3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714" y="4583482"/>
            <a:ext cx="1504761" cy="1540015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16DDD29-2A23-458E-86E9-1046DE0AF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811" y="2913635"/>
            <a:ext cx="1478339" cy="170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251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109910" cy="12954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Online Academy Option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3F5011-4CE1-4F00-9CF7-B828723DD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47800"/>
            <a:ext cx="8305800" cy="137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3A3E59-0E1E-4C98-86A0-79E7EF549B58}"/>
              </a:ext>
            </a:extLst>
          </p:cNvPr>
          <p:cNvSpPr txBox="1"/>
          <p:nvPr/>
        </p:nvSpPr>
        <p:spPr>
          <a:xfrm>
            <a:off x="685800" y="31242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in special education CAN receive services through the FISD virtual academy.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Will require a meeting to review supports and services.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Expect a change in your child’s IEP.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9B0F84-2416-43BC-88DA-6EC45D339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724400"/>
            <a:ext cx="9144000" cy="10077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3CE2CF-B41C-4360-9505-557F112A2A43}"/>
              </a:ext>
            </a:extLst>
          </p:cNvPr>
          <p:cNvSpPr txBox="1"/>
          <p:nvPr/>
        </p:nvSpPr>
        <p:spPr>
          <a:xfrm>
            <a:off x="1268692" y="5774436"/>
            <a:ext cx="685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check with your district about how they plan to support kids with IEP’s virtually</a:t>
            </a:r>
          </a:p>
        </p:txBody>
      </p:sp>
    </p:spTree>
    <p:extLst>
      <p:ext uri="{BB962C8B-B14F-4D97-AF65-F5344CB8AC3E}">
        <p14:creationId xmlns:p14="http://schemas.microsoft.com/office/powerpoint/2010/main" val="994910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7A6C-3DA6-478F-8BE6-1E847201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3731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Without an online option, a brick and mortar option would be harder to accomplish in 2020.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Social Distancing requires fewer students in the classroom. This is easier to do with fewer students served on campus. </a:t>
            </a:r>
          </a:p>
        </p:txBody>
      </p:sp>
    </p:spTree>
    <p:extLst>
      <p:ext uri="{BB962C8B-B14F-4D97-AF65-F5344CB8AC3E}">
        <p14:creationId xmlns:p14="http://schemas.microsoft.com/office/powerpoint/2010/main" val="2611131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888" y="762000"/>
            <a:ext cx="3359150" cy="10668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Weighing the Options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Content Placeholder 3" descr="Libra">
                <a:extLst>
                  <a:ext uri="{FF2B5EF4-FFF2-40B4-BE49-F238E27FC236}">
                    <a16:creationId xmlns:a16="http://schemas.microsoft.com/office/drawing/2014/main" id="{35F2DE12-3061-4578-9B48-A360CFCBEDBA}"/>
                  </a:ext>
                </a:extLst>
              </p:cNvPr>
              <p:cNvGraphicFramePr>
                <a:graphicFrameLocks noGrp="1" noChangeAspect="1"/>
              </p:cNvGraphicFramePr>
              <p:nvPr>
                <p:ph type="pic" idx="1"/>
                <p:extLst>
                  <p:ext uri="{D42A27DB-BD31-4B8C-83A1-F6EECF244321}">
                    <p14:modId xmlns:p14="http://schemas.microsoft.com/office/powerpoint/2010/main" val="1455009028"/>
                  </p:ext>
                </p:extLst>
              </p:nvPr>
            </p:nvGraphicFramePr>
            <p:xfrm>
              <a:off x="1004888" y="1524000"/>
              <a:ext cx="3359150" cy="471487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359150" cy="4714875"/>
                    </a:xfrm>
                    <a:prstGeom prst="rect">
                      <a:avLst/>
                    </a:prstGeom>
                  </am3d:spPr>
                  <am3d:camera>
                    <am3d:pos x="0" y="0" z="6779106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953720" d="1000000"/>
                    <am3d:preTrans dx="35610" dy="-18000000" dz="-1542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06053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Content Placeholder 3" descr="Libra">
                <a:extLst>
                  <a:ext uri="{FF2B5EF4-FFF2-40B4-BE49-F238E27FC236}">
                    <a16:creationId xmlns:a16="http://schemas.microsoft.com/office/drawing/2014/main" id="{35F2DE12-3061-4578-9B48-A360CFCBED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888" y="1524000"/>
                <a:ext cx="3359150" cy="4714875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B83AF6-8FCA-4186-96D3-9B1F28050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4630" y="762000"/>
            <a:ext cx="3300573" cy="4890649"/>
          </a:xfrm>
        </p:spPr>
        <p:txBody>
          <a:bodyPr>
            <a:normAutofit/>
          </a:bodyPr>
          <a:lstStyle/>
          <a:p>
            <a:pPr marL="342900" lvl="0" indent="-274320">
              <a:buClr>
                <a:srgbClr val="94C600"/>
              </a:buClr>
              <a:buFont typeface="Wingdings 2" pitchFamily="18" charset="2"/>
              <a:buChar char=""/>
            </a:pPr>
            <a:r>
              <a:rPr lang="en-US" sz="2800" dirty="0">
                <a:solidFill>
                  <a:srgbClr val="3E3D2D"/>
                </a:solidFill>
              </a:rPr>
              <a:t>Consider your child’s unique needs</a:t>
            </a:r>
          </a:p>
          <a:p>
            <a:pPr marL="640080" lvl="1" indent="-274320">
              <a:buClr>
                <a:srgbClr val="94C600"/>
              </a:buClr>
              <a:buFont typeface="Wingdings 2" pitchFamily="18" charset="2"/>
              <a:buChar char=""/>
            </a:pPr>
            <a:r>
              <a:rPr lang="en-US" sz="2800" dirty="0">
                <a:solidFill>
                  <a:srgbClr val="3E3D2D"/>
                </a:solidFill>
              </a:rPr>
              <a:t>Educationally</a:t>
            </a:r>
          </a:p>
          <a:p>
            <a:pPr marL="640080" lvl="1" indent="-274320">
              <a:buClr>
                <a:srgbClr val="94C600"/>
              </a:buClr>
              <a:buFont typeface="Wingdings 2" pitchFamily="18" charset="2"/>
              <a:buChar char=""/>
            </a:pPr>
            <a:r>
              <a:rPr lang="en-US" sz="2800" dirty="0">
                <a:solidFill>
                  <a:srgbClr val="3E3D2D"/>
                </a:solidFill>
              </a:rPr>
              <a:t>Cognitively</a:t>
            </a:r>
          </a:p>
          <a:p>
            <a:pPr marL="640080" lvl="1" indent="-274320">
              <a:buClr>
                <a:srgbClr val="94C600"/>
              </a:buClr>
              <a:buFont typeface="Wingdings 2" pitchFamily="18" charset="2"/>
              <a:buChar char=""/>
            </a:pPr>
            <a:r>
              <a:rPr lang="en-US" sz="2800" dirty="0">
                <a:solidFill>
                  <a:srgbClr val="3E3D2D"/>
                </a:solidFill>
              </a:rPr>
              <a:t>Emotionally</a:t>
            </a:r>
          </a:p>
          <a:p>
            <a:pPr marL="640080" lvl="1" indent="-274320">
              <a:buClr>
                <a:srgbClr val="94C600"/>
              </a:buClr>
              <a:buFont typeface="Wingdings 2" pitchFamily="18" charset="2"/>
              <a:buChar char=""/>
            </a:pPr>
            <a:r>
              <a:rPr lang="en-US" sz="2800" dirty="0">
                <a:solidFill>
                  <a:srgbClr val="3E3D2D"/>
                </a:solidFill>
              </a:rPr>
              <a:t>Socially </a:t>
            </a:r>
          </a:p>
          <a:p>
            <a:pPr marL="640080" lvl="1" indent="-274320">
              <a:buClr>
                <a:srgbClr val="94C600"/>
              </a:buClr>
              <a:buFont typeface="Wingdings 2" pitchFamily="18" charset="2"/>
              <a:buChar char=""/>
            </a:pPr>
            <a:r>
              <a:rPr lang="en-US" sz="2800" dirty="0">
                <a:solidFill>
                  <a:srgbClr val="3E3D2D"/>
                </a:solidFill>
              </a:rPr>
              <a:t>Physically</a:t>
            </a:r>
          </a:p>
          <a:p>
            <a:pPr marL="342900" lvl="0" indent="-274320">
              <a:buClr>
                <a:srgbClr val="94C600"/>
              </a:buClr>
              <a:buFont typeface="Wingdings 2" pitchFamily="18" charset="2"/>
              <a:buChar char=""/>
            </a:pPr>
            <a:r>
              <a:rPr lang="en-US" sz="2800" dirty="0">
                <a:solidFill>
                  <a:srgbClr val="3E3D2D"/>
                </a:solidFill>
              </a:rPr>
              <a:t>No one solution for each 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144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6D79AC-E74B-43B7-9FCF-5D50991F4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04800"/>
            <a:ext cx="7024744" cy="1143000"/>
          </a:xfrm>
        </p:spPr>
        <p:txBody>
          <a:bodyPr/>
          <a:lstStyle/>
          <a:p>
            <a:pPr algn="ctr"/>
            <a:r>
              <a:rPr lang="en-US" dirty="0"/>
              <a:t>Virtual School Poll </a:t>
            </a:r>
          </a:p>
        </p:txBody>
      </p:sp>
      <p:pic>
        <p:nvPicPr>
          <p:cNvPr id="7" name="Picture 6" descr="Close-up of question mark on a hardwood floor against a wall">
            <a:extLst>
              <a:ext uri="{FF2B5EF4-FFF2-40B4-BE49-F238E27FC236}">
                <a16:creationId xmlns:a16="http://schemas.microsoft.com/office/drawing/2014/main" id="{20983663-9375-4E2E-AC8F-F947D5025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9390"/>
            <a:ext cx="5575520" cy="27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49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903E-7EBC-4928-A79C-D283F1E6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Synchronous Vs Asynchronous Virtual Instruction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31179-180A-4EEE-B68C-F5262B52BF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416" y="3505200"/>
            <a:ext cx="3529584" cy="2819400"/>
          </a:xfrm>
        </p:spPr>
        <p:txBody>
          <a:bodyPr>
            <a:normAutofit fontScale="25000" lnSpcReduction="20000"/>
          </a:bodyPr>
          <a:lstStyle/>
          <a:p>
            <a:r>
              <a:rPr lang="en-US" sz="6000" dirty="0"/>
              <a:t>Synchronous </a:t>
            </a:r>
          </a:p>
          <a:p>
            <a:pPr lvl="1"/>
            <a:r>
              <a:rPr lang="en-US" sz="6000" dirty="0"/>
              <a:t>Student attends class “virtually” along-side on-site peers. </a:t>
            </a:r>
          </a:p>
          <a:p>
            <a:pPr lvl="1"/>
            <a:r>
              <a:rPr lang="en-US" sz="6000" dirty="0"/>
              <a:t>An option 3</a:t>
            </a:r>
            <a:r>
              <a:rPr lang="en-US" sz="6000" baseline="30000" dirty="0"/>
              <a:t>rd</a:t>
            </a:r>
            <a:r>
              <a:rPr lang="en-US" sz="6000" dirty="0"/>
              <a:t>  grade and up. </a:t>
            </a:r>
          </a:p>
          <a:p>
            <a:pPr lvl="1"/>
            <a:r>
              <a:rPr lang="en-US" sz="6000" dirty="0"/>
              <a:t>Attendance is tracked similar to that of an on-campus student. </a:t>
            </a:r>
          </a:p>
          <a:p>
            <a:pPr lvl="1"/>
            <a:r>
              <a:rPr lang="en-US" sz="6000" dirty="0"/>
              <a:t>Can be used in conjunction with some asynchronous school experiences. 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55082-5A1E-4250-85CD-15A46C3EF37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19600" y="3422417"/>
            <a:ext cx="3569208" cy="2529839"/>
          </a:xfrm>
        </p:spPr>
        <p:txBody>
          <a:bodyPr>
            <a:noAutofit/>
          </a:bodyPr>
          <a:lstStyle/>
          <a:p>
            <a:r>
              <a:rPr lang="en-US" sz="1500" dirty="0"/>
              <a:t>Asynchronous </a:t>
            </a:r>
          </a:p>
          <a:p>
            <a:pPr lvl="1"/>
            <a:r>
              <a:rPr lang="en-US" sz="1500" dirty="0"/>
              <a:t>Students work through assignments sent by a teacher, but does not attend a full digital classes. </a:t>
            </a:r>
          </a:p>
          <a:p>
            <a:pPr lvl="1"/>
            <a:r>
              <a:rPr lang="en-US" sz="1500" dirty="0"/>
              <a:t>May watch videos sent by teacher. </a:t>
            </a:r>
          </a:p>
          <a:p>
            <a:pPr lvl="1"/>
            <a:r>
              <a:rPr lang="en-US" sz="1500" dirty="0"/>
              <a:t>May experience small-group activities online. </a:t>
            </a:r>
          </a:p>
          <a:p>
            <a:pPr lvl="1"/>
            <a:r>
              <a:rPr lang="en-US" sz="1500" dirty="0"/>
              <a:t>Can be an option K-12, but the only option for K-2 </a:t>
            </a:r>
          </a:p>
        </p:txBody>
      </p:sp>
      <p:pic>
        <p:nvPicPr>
          <p:cNvPr id="1028" name="Picture 4" descr="Virtual charter school students experienced learning loss, study ...">
            <a:extLst>
              <a:ext uri="{FF2B5EF4-FFF2-40B4-BE49-F238E27FC236}">
                <a16:creationId xmlns:a16="http://schemas.microsoft.com/office/drawing/2014/main" id="{3C337922-E4DF-4A6E-95A0-5C58FBE18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70664"/>
            <a:ext cx="2438400" cy="11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o's Traveling? Virtual School Families! | Family Travel ...">
            <a:extLst>
              <a:ext uri="{FF2B5EF4-FFF2-40B4-BE49-F238E27FC236}">
                <a16:creationId xmlns:a16="http://schemas.microsoft.com/office/drawing/2014/main" id="{68E913EA-4B1C-43D3-8D0B-8DFD61B9A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71" y="2105333"/>
            <a:ext cx="2680266" cy="131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05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1295400"/>
            <a:ext cx="7024744" cy="875264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dirty="0"/>
              <a:t>Addressing Special Educational Needs in a Virtual Teaching Environment.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42416" y="2209800"/>
            <a:ext cx="7034784" cy="3596640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/>
              <a:t>Parents play a much bigger role.</a:t>
            </a:r>
          </a:p>
          <a:p>
            <a:pPr lvl="1"/>
            <a:r>
              <a:rPr lang="en-US" dirty="0"/>
              <a:t>Maintain strong communication with teachers. </a:t>
            </a:r>
          </a:p>
          <a:p>
            <a:pPr lvl="2"/>
            <a:r>
              <a:rPr lang="en-US" sz="2200" dirty="0"/>
              <a:t>Save or take pictures of all paper-pencil activities. </a:t>
            </a:r>
          </a:p>
          <a:p>
            <a:pPr lvl="2"/>
            <a:r>
              <a:rPr lang="en-US" sz="2200" dirty="0"/>
              <a:t>Make IEP goals visible and easy to reference. </a:t>
            </a:r>
          </a:p>
          <a:p>
            <a:pPr lvl="2"/>
            <a:r>
              <a:rPr lang="en-US" sz="2200" dirty="0"/>
              <a:t>Document work that is done and any observations to discuss with teachers. </a:t>
            </a:r>
          </a:p>
          <a:p>
            <a:pPr lvl="2"/>
            <a:r>
              <a:rPr lang="en-US" sz="2200" dirty="0"/>
              <a:t>Ask questions. </a:t>
            </a:r>
          </a:p>
          <a:p>
            <a:pPr lvl="2"/>
            <a:endParaRPr lang="en-US" dirty="0"/>
          </a:p>
          <a:p>
            <a:pPr marL="365760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What does “new normal” mean?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lnSpc>
                <a:spcPct val="90000"/>
              </a:lnSpc>
              <a:buNone/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2000" dirty="0"/>
              <a:t>Current “long term” but “temporary” changes in the way education is provided in our country.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 permanent and fundamental shift in the way education is “done” in the US.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Current “long term” but “temporary” changes in social interaction norms.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 permanent social shift in the way people interact in this country. </a:t>
            </a:r>
          </a:p>
        </p:txBody>
      </p:sp>
      <p:pic>
        <p:nvPicPr>
          <p:cNvPr id="5" name="Picture 4" descr="A dirt path in a forest&#10;&#10;Description automatically generated">
            <a:extLst>
              <a:ext uri="{FF2B5EF4-FFF2-40B4-BE49-F238E27FC236}">
                <a16:creationId xmlns:a16="http://schemas.microsoft.com/office/drawing/2014/main" id="{402A92BE-7033-4E5C-9C8B-2BEDD4FEA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438" r="18615" b="-1"/>
          <a:stretch/>
        </p:blipFill>
        <p:spPr>
          <a:xfrm>
            <a:off x="4645152" y="2313431"/>
            <a:ext cx="3419856" cy="349300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22997F-8576-464A-B64A-C926FCF4C6C7}"/>
              </a:ext>
            </a:extLst>
          </p:cNvPr>
          <p:cNvSpPr txBox="1"/>
          <p:nvPr/>
        </p:nvSpPr>
        <p:spPr>
          <a:xfrm>
            <a:off x="5192107" y="5606384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bytheirstrangefruit.blogspot.com/2015/03/american-promis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98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FEBA69-B634-4CAC-8B36-ED367113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Cognitive and Academic Benefits of at-home learning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CD727E-4824-490E-9D09-75A0E4B28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3" y="2323652"/>
            <a:ext cx="4061908" cy="35089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Consistency</a:t>
            </a:r>
          </a:p>
          <a:p>
            <a:r>
              <a:rPr lang="en-US" dirty="0"/>
              <a:t>More parental involvement</a:t>
            </a:r>
          </a:p>
          <a:p>
            <a:r>
              <a:rPr lang="en-US" dirty="0"/>
              <a:t>More focused attention given to your child by you. </a:t>
            </a:r>
          </a:p>
          <a:p>
            <a:r>
              <a:rPr lang="en-US" dirty="0"/>
              <a:t>The ability to see what is being taught. </a:t>
            </a:r>
          </a:p>
          <a:p>
            <a:r>
              <a:rPr lang="en-US" dirty="0"/>
              <a:t>An opportunity to foster independence. </a:t>
            </a:r>
          </a:p>
        </p:txBody>
      </p:sp>
      <p:pic>
        <p:nvPicPr>
          <p:cNvPr id="8" name="Picture 7" descr="Hand giving the thumbs up sign">
            <a:extLst>
              <a:ext uri="{FF2B5EF4-FFF2-40B4-BE49-F238E27FC236}">
                <a16:creationId xmlns:a16="http://schemas.microsoft.com/office/drawing/2014/main" id="{1FD4151B-3D7E-41C5-A662-E48BD2B0C1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593" y="274320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36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646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Cognitive Challenges you might need to address.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828800"/>
            <a:ext cx="7696200" cy="4003829"/>
          </a:xfrm>
        </p:spPr>
        <p:txBody>
          <a:bodyPr>
            <a:noAutofit/>
          </a:bodyPr>
          <a:lstStyle/>
          <a:p>
            <a:r>
              <a:rPr lang="en-US" sz="2000" dirty="0"/>
              <a:t>Individualized learning needs</a:t>
            </a:r>
          </a:p>
          <a:p>
            <a:pPr lvl="1"/>
            <a:r>
              <a:rPr lang="en-US" sz="2000" dirty="0"/>
              <a:t>Be sure the work being sent home is appropriate to the needs of your child. </a:t>
            </a:r>
          </a:p>
          <a:p>
            <a:r>
              <a:rPr lang="en-US" sz="2000" dirty="0"/>
              <a:t>Information and skills retention. </a:t>
            </a:r>
          </a:p>
          <a:p>
            <a:pPr lvl="1"/>
            <a:r>
              <a:rPr lang="en-US" sz="2000" dirty="0"/>
              <a:t>What are the teaching methods and do they help skills “stick”. </a:t>
            </a:r>
          </a:p>
          <a:p>
            <a:pPr lvl="1"/>
            <a:r>
              <a:rPr lang="en-US" sz="2000" dirty="0"/>
              <a:t>Evaluation by a teacher finding “lack of progress” might impact the chance for voluntary participation in the online academy via a change in placement. </a:t>
            </a:r>
          </a:p>
          <a:p>
            <a:pPr lvl="1"/>
            <a:r>
              <a:rPr lang="en-US" sz="2000" dirty="0"/>
              <a:t>If a “lack of progress” is found in times of mandatory closure, “compensatory services” may be offered. </a:t>
            </a:r>
          </a:p>
          <a:p>
            <a:r>
              <a:rPr lang="en-US" sz="2000" dirty="0"/>
              <a:t>Attentional and Executive Function Challenges. (See next slide)</a:t>
            </a:r>
          </a:p>
        </p:txBody>
      </p:sp>
    </p:spTree>
    <p:extLst>
      <p:ext uri="{BB962C8B-B14F-4D97-AF65-F5344CB8AC3E}">
        <p14:creationId xmlns:p14="http://schemas.microsoft.com/office/powerpoint/2010/main" val="3506070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7664"/>
            <a:ext cx="5105400" cy="95353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Attentional and Executive Function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81000" y="1981199"/>
            <a:ext cx="4648200" cy="3920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Maintaining Attention</a:t>
            </a:r>
          </a:p>
          <a:p>
            <a:r>
              <a:rPr lang="en-US" sz="2000" dirty="0"/>
              <a:t>Time Awareness/</a:t>
            </a:r>
          </a:p>
          <a:p>
            <a:pPr marL="333362" lvl="1" indent="0">
              <a:buNone/>
            </a:pPr>
            <a:r>
              <a:rPr lang="en-US" sz="2000" dirty="0"/>
              <a:t>Management</a:t>
            </a:r>
          </a:p>
          <a:p>
            <a:r>
              <a:rPr lang="en-US" sz="2000" dirty="0"/>
              <a:t>Management of Materials</a:t>
            </a:r>
          </a:p>
          <a:p>
            <a:r>
              <a:rPr lang="en-US" sz="2000" dirty="0"/>
              <a:t>Attention Shifting</a:t>
            </a:r>
          </a:p>
          <a:p>
            <a:r>
              <a:rPr lang="en-US" sz="2000" dirty="0"/>
              <a:t>Self Management/Impulse Control</a:t>
            </a:r>
          </a:p>
          <a:p>
            <a:r>
              <a:rPr lang="en-US" sz="2000" dirty="0"/>
              <a:t>Theory of Mind</a:t>
            </a:r>
          </a:p>
          <a:p>
            <a:r>
              <a:rPr lang="en-US" sz="2000" dirty="0"/>
              <a:t>Management of Emotions</a:t>
            </a:r>
          </a:p>
          <a:p>
            <a:pPr marL="0" indent="0">
              <a:buNone/>
            </a:pPr>
            <a:r>
              <a:rPr lang="en-US" sz="1000" dirty="0"/>
              <a:t>Photos used under Creative Commons from </a:t>
            </a:r>
            <a:r>
              <a:rPr lang="en-US" sz="1000" dirty="0" err="1">
                <a:hlinkClick r:id="rId3"/>
              </a:rPr>
              <a:t>Enzymlogic</a:t>
            </a:r>
            <a:r>
              <a:rPr lang="en-US" sz="1000" dirty="0"/>
              <a:t>, </a:t>
            </a:r>
            <a:r>
              <a:rPr lang="en-US" sz="1000" dirty="0" err="1">
                <a:hlinkClick r:id="rId4"/>
              </a:rPr>
              <a:t>benjamin.ks.chan</a:t>
            </a:r>
            <a:endParaRPr lang="en-US" sz="1000" dirty="0"/>
          </a:p>
        </p:txBody>
      </p:sp>
      <p:pic>
        <p:nvPicPr>
          <p:cNvPr id="2050" name="Picture 2" descr="Pictur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48297"/>
            <a:ext cx="3268555" cy="435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135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Addressing executive function needs in a home-teaching environment</a:t>
            </a:r>
            <a:r>
              <a:rPr lang="en-US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313432"/>
            <a:ext cx="3810000" cy="3934968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/>
              <a:t>Create a dedicated learning environment </a:t>
            </a:r>
          </a:p>
          <a:p>
            <a:r>
              <a:rPr lang="en-US" sz="2900" dirty="0"/>
              <a:t>Set a consistent routine</a:t>
            </a:r>
          </a:p>
          <a:p>
            <a:r>
              <a:rPr lang="en-US" sz="2900" dirty="0"/>
              <a:t>Use a visual schedule and calendar</a:t>
            </a:r>
          </a:p>
          <a:p>
            <a:r>
              <a:rPr lang="en-US" sz="2900" dirty="0"/>
              <a:t>Schedule appropriate breaks </a:t>
            </a:r>
          </a:p>
          <a:p>
            <a:r>
              <a:rPr lang="en-US" sz="2900" dirty="0"/>
              <a:t>Keep materials in a consistent location. </a:t>
            </a:r>
          </a:p>
          <a:p>
            <a:pPr lvl="1"/>
            <a:r>
              <a:rPr lang="en-US" sz="2900" dirty="0"/>
              <a:t>No need to pack and unpack a backpack </a:t>
            </a:r>
            <a:r>
              <a:rPr lang="en-US" sz="2900" dirty="0">
                <a:sym typeface="Wingdings" panose="05000000000000000000" pitchFamily="2" charset="2"/>
              </a:rPr>
              <a:t> </a:t>
            </a:r>
            <a:endParaRPr lang="en-US" sz="2900" dirty="0"/>
          </a:p>
          <a:p>
            <a:r>
              <a:rPr lang="en-US" sz="2900" dirty="0"/>
              <a:t>Through ARD or 504 Committee, request a “planning coach” for your child to meet with virtually once a week. </a:t>
            </a:r>
          </a:p>
          <a:p>
            <a:r>
              <a:rPr lang="en-US" sz="2900" dirty="0"/>
              <a:t>Address sensory needs through sensory breaks. 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6" name="Content Placeholder 5" descr="A room with a computer on a desk&#10;&#10;Description automatically generated">
            <a:extLst>
              <a:ext uri="{FF2B5EF4-FFF2-40B4-BE49-F238E27FC236}">
                <a16:creationId xmlns:a16="http://schemas.microsoft.com/office/drawing/2014/main" id="{7F9F6C75-C647-4AAE-8BB6-690A8281F80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0" y="2287306"/>
            <a:ext cx="1981200" cy="164464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101B9C-B90C-41E3-8AD9-F8DCF4A16833}"/>
              </a:ext>
            </a:extLst>
          </p:cNvPr>
          <p:cNvSpPr txBox="1"/>
          <p:nvPr/>
        </p:nvSpPr>
        <p:spPr>
          <a:xfrm>
            <a:off x="4572000" y="395433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reativlei.com/2012/our-homeschool-roo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FAAB71-5628-4F93-A162-CC7F079E2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62928" y="2170664"/>
            <a:ext cx="1835919" cy="23795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314298-6878-46B8-B56F-EA7219FFEADE}"/>
              </a:ext>
            </a:extLst>
          </p:cNvPr>
          <p:cNvSpPr txBox="1"/>
          <p:nvPr/>
        </p:nvSpPr>
        <p:spPr>
          <a:xfrm>
            <a:off x="1990634" y="6847252"/>
            <a:ext cx="4749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specialconnectionhomeschool.blogspot.com/2012_08_01_archiv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12" name="Picture 11" descr="A picture containing indoor, table, electronics, computer&#10;&#10;Description automatically generated">
            <a:extLst>
              <a:ext uri="{FF2B5EF4-FFF2-40B4-BE49-F238E27FC236}">
                <a16:creationId xmlns:a16="http://schemas.microsoft.com/office/drawing/2014/main" id="{CA180AFE-41AF-41DE-B6F8-3196FD8226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029200" y="4366526"/>
            <a:ext cx="2362200" cy="1349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29C3A1-ADF2-41D2-B3B8-EF6456587144}"/>
              </a:ext>
            </a:extLst>
          </p:cNvPr>
          <p:cNvSpPr txBox="1"/>
          <p:nvPr/>
        </p:nvSpPr>
        <p:spPr>
          <a:xfrm>
            <a:off x="5029200" y="566496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www.ensinobasico.com/blogue/1631-planificacao-semanal-2-ciclo-ensino-a-distancia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41236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6792351" cy="69944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Structure and Schedule Tools during school time 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912B0385-CDF1-46A2-963C-C2796AF81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892" y="1981198"/>
            <a:ext cx="2274109" cy="29479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7D340E-90AD-4115-8479-1E27AE82534E}"/>
              </a:ext>
            </a:extLst>
          </p:cNvPr>
          <p:cNvSpPr txBox="1"/>
          <p:nvPr/>
        </p:nvSpPr>
        <p:spPr>
          <a:xfrm>
            <a:off x="902745" y="1658033"/>
            <a:ext cx="272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Schedule Choice Chart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5F4050F-5D85-48E1-B9FD-58AF65F0E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373" y="2667000"/>
            <a:ext cx="151858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D17E869-702D-4C4B-85FF-CC0D166A4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795ADC-0C19-4C14-8755-7FAA07D690B4}"/>
              </a:ext>
            </a:extLst>
          </p:cNvPr>
          <p:cNvSpPr txBox="1"/>
          <p:nvPr/>
        </p:nvSpPr>
        <p:spPr>
          <a:xfrm>
            <a:off x="3391495" y="1872380"/>
            <a:ext cx="23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Schedule pocket chart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7D92E3-521E-4C09-9F9A-0054CBA7CF23}"/>
              </a:ext>
            </a:extLst>
          </p:cNvPr>
          <p:cNvSpPr txBox="1"/>
          <p:nvPr/>
        </p:nvSpPr>
        <p:spPr>
          <a:xfrm>
            <a:off x="6172200" y="4191000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Visual Timer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62F7951E-B57A-438B-BCA6-7DAFBC6F9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51" y="22395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4A210EB-03E7-45F2-A06D-79AE703F849D}"/>
              </a:ext>
            </a:extLst>
          </p:cNvPr>
          <p:cNvSpPr txBox="1"/>
          <p:nvPr/>
        </p:nvSpPr>
        <p:spPr>
          <a:xfrm>
            <a:off x="6019800" y="1879505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Balance Ball Chair</a:t>
            </a:r>
          </a:p>
        </p:txBody>
      </p:sp>
    </p:spTree>
    <p:extLst>
      <p:ext uri="{BB962C8B-B14F-4D97-AF65-F5344CB8AC3E}">
        <p14:creationId xmlns:p14="http://schemas.microsoft.com/office/powerpoint/2010/main" val="101007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700-D315-424E-93B4-DF58510A8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Note about Time and “homeschool”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4461B-1E93-419C-B0F8-36F510872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3" y="1752600"/>
            <a:ext cx="3833308" cy="4080029"/>
          </a:xfrm>
        </p:spPr>
        <p:txBody>
          <a:bodyPr/>
          <a:lstStyle/>
          <a:p>
            <a:r>
              <a:rPr lang="en-US" dirty="0"/>
              <a:t>Normally is completed between 2-4 hours. </a:t>
            </a:r>
          </a:p>
          <a:p>
            <a:r>
              <a:rPr lang="en-US" dirty="0"/>
              <a:t>This may vary based on the curriculum and format of virtual teaching. </a:t>
            </a:r>
          </a:p>
          <a:p>
            <a:r>
              <a:rPr lang="en-US" dirty="0"/>
              <a:t>It is expected, though that your child will have some EXTRA time. </a:t>
            </a:r>
          </a:p>
        </p:txBody>
      </p:sp>
      <p:pic>
        <p:nvPicPr>
          <p:cNvPr id="5" name="Picture 4" descr="A clock is shown at the time&#10;&#10;Description automatically generated">
            <a:extLst>
              <a:ext uri="{FF2B5EF4-FFF2-40B4-BE49-F238E27FC236}">
                <a16:creationId xmlns:a16="http://schemas.microsoft.com/office/drawing/2014/main" id="{7A913A9B-241E-4571-AAD5-FB825CF36A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42411" y="2286000"/>
            <a:ext cx="3089429" cy="30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88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350CB-020F-4DC0-930A-5A6778DB2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Tools to Foster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39893-D91D-4A1F-BFA4-0EFEEEA36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1" y="1708021"/>
            <a:ext cx="6777317" cy="4080029"/>
          </a:xfrm>
        </p:spPr>
        <p:txBody>
          <a:bodyPr/>
          <a:lstStyle/>
          <a:p>
            <a:pPr marL="68580" indent="0" algn="ctr">
              <a:buNone/>
            </a:pPr>
            <a:r>
              <a:rPr lang="en-US" dirty="0"/>
              <a:t>Fostering independence in your child is self-care for you!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1CE2A-4EFF-40A7-8C13-4B309A0FB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335" y="4800600"/>
            <a:ext cx="2956020" cy="1676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750669-EC78-47FB-9EE6-CB8B6DB1F957}"/>
              </a:ext>
            </a:extLst>
          </p:cNvPr>
          <p:cNvSpPr txBox="1"/>
          <p:nvPr/>
        </p:nvSpPr>
        <p:spPr>
          <a:xfrm>
            <a:off x="2945129" y="4495800"/>
            <a:ext cx="295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Goally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8AEDF34-AEFD-4F19-9F53-7474F4C34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33" y="4070340"/>
            <a:ext cx="1706879" cy="23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162141-7921-45DE-A05D-393584A94DFB}"/>
              </a:ext>
            </a:extLst>
          </p:cNvPr>
          <p:cNvSpPr txBox="1"/>
          <p:nvPr/>
        </p:nvSpPr>
        <p:spPr>
          <a:xfrm>
            <a:off x="1306523" y="3748035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SchKIDules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B5C6B5-4324-4969-B867-422B58315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056356"/>
            <a:ext cx="1312995" cy="23342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FBEC95-A34C-45F1-82CA-9C0C1C0031F9}"/>
              </a:ext>
            </a:extLst>
          </p:cNvPr>
          <p:cNvSpPr txBox="1"/>
          <p:nvPr/>
        </p:nvSpPr>
        <p:spPr>
          <a:xfrm>
            <a:off x="5915808" y="354913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Epic Win App </a:t>
            </a:r>
          </a:p>
        </p:txBody>
      </p:sp>
      <p:pic>
        <p:nvPicPr>
          <p:cNvPr id="4098" name="Picture 2" descr="Morning Routine Visuals | Brushing teeth, Charts for kids, Cue cards">
            <a:extLst>
              <a:ext uri="{FF2B5EF4-FFF2-40B4-BE49-F238E27FC236}">
                <a16:creationId xmlns:a16="http://schemas.microsoft.com/office/drawing/2014/main" id="{DDC6A441-698E-4BE1-A98F-553BA49F7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86" y="2667000"/>
            <a:ext cx="1324914" cy="171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AD571C-6306-4D52-A2A2-EBA0CC758ED8}"/>
              </a:ext>
            </a:extLst>
          </p:cNvPr>
          <p:cNvSpPr txBox="1"/>
          <p:nvPr/>
        </p:nvSpPr>
        <p:spPr>
          <a:xfrm>
            <a:off x="1033965" y="2705943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Use visual teaching charts to support completion of tasks.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027C4-8320-444B-940F-85DF40AA3881}"/>
              </a:ext>
            </a:extLst>
          </p:cNvPr>
          <p:cNvSpPr txBox="1"/>
          <p:nvPr/>
        </p:nvSpPr>
        <p:spPr>
          <a:xfrm>
            <a:off x="5638491" y="2442626"/>
            <a:ext cx="2258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Ask your child’s ARD committee to set IEP goals that work on in-home independence</a:t>
            </a:r>
          </a:p>
        </p:txBody>
      </p:sp>
    </p:spTree>
    <p:extLst>
      <p:ext uri="{BB962C8B-B14F-4D97-AF65-F5344CB8AC3E}">
        <p14:creationId xmlns:p14="http://schemas.microsoft.com/office/powerpoint/2010/main" val="4026246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Supplemental Learning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676400"/>
            <a:ext cx="3419856" cy="4130040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It is OK to supplement</a:t>
            </a:r>
          </a:p>
          <a:p>
            <a:pPr lvl="1"/>
            <a:r>
              <a:rPr lang="en-US" sz="1900" dirty="0"/>
              <a:t>Enrichment- Adding additional activities that nurtures growth in an already strong area. </a:t>
            </a:r>
          </a:p>
          <a:p>
            <a:pPr lvl="1"/>
            <a:r>
              <a:rPr lang="en-US" sz="1900" dirty="0"/>
              <a:t>Intervention/Tutoring- Sometimes a child needs support that can be better addressed privately. </a:t>
            </a:r>
          </a:p>
          <a:p>
            <a:pPr lvl="1"/>
            <a:r>
              <a:rPr lang="en-US" sz="1900" dirty="0"/>
              <a:t>Fun curriculum and hands-on programs available.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122" name="Picture 2" descr="Kiwi Crate Review &amp; 40% Off Coupon - MUSIC MACHINES - hello ...">
            <a:extLst>
              <a:ext uri="{FF2B5EF4-FFF2-40B4-BE49-F238E27FC236}">
                <a16:creationId xmlns:a16="http://schemas.microsoft.com/office/drawing/2014/main" id="{6AC1AACC-49C2-4E7C-8408-442665CC4188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23" y="220015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036E69-6D0B-4705-8967-5EC7D4AFB89A}"/>
              </a:ext>
            </a:extLst>
          </p:cNvPr>
          <p:cNvSpPr txBox="1"/>
          <p:nvPr/>
        </p:nvSpPr>
        <p:spPr>
          <a:xfrm>
            <a:off x="4589333" y="179451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Kiwi Crate</a:t>
            </a:r>
          </a:p>
        </p:txBody>
      </p:sp>
      <p:pic>
        <p:nvPicPr>
          <p:cNvPr id="5124" name="Picture 4" descr="The Critical Thinking Co.">
            <a:extLst>
              <a:ext uri="{FF2B5EF4-FFF2-40B4-BE49-F238E27FC236}">
                <a16:creationId xmlns:a16="http://schemas.microsoft.com/office/drawing/2014/main" id="{2C93576E-8A17-4495-B062-737F2B723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0"/>
            <a:ext cx="313372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868CEC-EB4F-41EC-8A03-AC3C10A7C99A}"/>
              </a:ext>
            </a:extLst>
          </p:cNvPr>
          <p:cNvSpPr txBox="1"/>
          <p:nvPr/>
        </p:nvSpPr>
        <p:spPr>
          <a:xfrm>
            <a:off x="4231005" y="4164568"/>
            <a:ext cx="311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Critical Thinking Company</a:t>
            </a:r>
          </a:p>
        </p:txBody>
      </p:sp>
      <p:pic>
        <p:nvPicPr>
          <p:cNvPr id="5126" name="Picture 6" descr="MyEduCrate Photo 6">
            <a:extLst>
              <a:ext uri="{FF2B5EF4-FFF2-40B4-BE49-F238E27FC236}">
                <a16:creationId xmlns:a16="http://schemas.microsoft.com/office/drawing/2014/main" id="{69B9C4D9-DA6A-4603-8213-013B9BAFD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85074"/>
            <a:ext cx="1828800" cy="12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594F21-5116-4E27-BD3D-437E90D0D652}"/>
              </a:ext>
            </a:extLst>
          </p:cNvPr>
          <p:cNvSpPr txBox="1"/>
          <p:nvPr/>
        </p:nvSpPr>
        <p:spPr>
          <a:xfrm>
            <a:off x="6553200" y="2229634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 Edu-Crate</a:t>
            </a:r>
          </a:p>
        </p:txBody>
      </p:sp>
    </p:spTree>
    <p:extLst>
      <p:ext uri="{BB962C8B-B14F-4D97-AF65-F5344CB8AC3E}">
        <p14:creationId xmlns:p14="http://schemas.microsoft.com/office/powerpoint/2010/main" val="3580273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Addressing Social/Emotional Needs</a:t>
            </a:r>
          </a:p>
        </p:txBody>
      </p:sp>
      <p:pic>
        <p:nvPicPr>
          <p:cNvPr id="9" name="Content Placeholder 8" descr="A young boy in a cage&#10;&#10;Description automatically generated">
            <a:extLst>
              <a:ext uri="{FF2B5EF4-FFF2-40B4-BE49-F238E27FC236}">
                <a16:creationId xmlns:a16="http://schemas.microsoft.com/office/drawing/2014/main" id="{4D553EBE-18F3-433F-8515-61ECD5217BB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3" b="3731"/>
          <a:stretch/>
        </p:blipFill>
        <p:spPr>
          <a:xfrm>
            <a:off x="1042416" y="2313432"/>
            <a:ext cx="3419856" cy="3493008"/>
          </a:xfrm>
          <a:noFill/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For some kids, learning at home is the best option for maintaining emotional well being. 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Consistency 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Reduction of discomfort from more rigid in-school social distancing. 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Reduction of the normal anxiety experiences that some kids experience in the classroom. </a:t>
            </a:r>
          </a:p>
          <a:p>
            <a:pPr lvl="1">
              <a:lnSpc>
                <a:spcPct val="90000"/>
              </a:lnSpc>
            </a:pPr>
            <a:endParaRPr lang="en-US" sz="1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570D6-B3DA-4AA1-8777-F77FDE95D913}"/>
              </a:ext>
            </a:extLst>
          </p:cNvPr>
          <p:cNvSpPr txBox="1"/>
          <p:nvPr/>
        </p:nvSpPr>
        <p:spPr>
          <a:xfrm>
            <a:off x="1611813" y="5606385"/>
            <a:ext cx="28504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flickr.com/photos/gameguy43/2129797501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59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84005-53DC-437C-A7CF-CDE50D76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Social-emotional needs, </a:t>
            </a:r>
            <a:r>
              <a:rPr lang="en-US" sz="3700" err="1"/>
              <a:t>cont</a:t>
            </a:r>
            <a:r>
              <a:rPr lang="en-US" sz="370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D2D77-BA1C-4A3D-BF24-E51707F9A2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For some kids, being home can bring on loneliness and depression. 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Maintain a “social bubble” with a few good friends. 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The school plans to offer some on-campus and field trip experiences for virtual learners. 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Consider other enrichment activities that can be done virtually or in a small group environment. 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Work to strengthen family connections. </a:t>
            </a:r>
          </a:p>
          <a:p>
            <a:pPr>
              <a:lnSpc>
                <a:spcPct val="90000"/>
              </a:lnSpc>
            </a:pPr>
            <a:endParaRPr lang="en-US" sz="1500"/>
          </a:p>
        </p:txBody>
      </p:sp>
      <p:pic>
        <p:nvPicPr>
          <p:cNvPr id="6" name="Content Placeholder 5" descr="A person sitting on a table&#10;&#10;Description automatically generated">
            <a:extLst>
              <a:ext uri="{FF2B5EF4-FFF2-40B4-BE49-F238E27FC236}">
                <a16:creationId xmlns:a16="http://schemas.microsoft.com/office/drawing/2014/main" id="{7083511C-FB09-4153-A05A-43AC6FC92A3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4646" b="-3"/>
          <a:stretch/>
        </p:blipFill>
        <p:spPr>
          <a:xfrm>
            <a:off x="4645152" y="2313431"/>
            <a:ext cx="3419856" cy="3493008"/>
          </a:xfr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885AF4-E94D-4EA9-9785-21D762AA7CFA}"/>
              </a:ext>
            </a:extLst>
          </p:cNvPr>
          <p:cNvSpPr txBox="1"/>
          <p:nvPr/>
        </p:nvSpPr>
        <p:spPr>
          <a:xfrm>
            <a:off x="5525531" y="5606384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choosehelp.com/topics/teenagers/marijuana-use-15-signs-parents-need-to-watch-fo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7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Pivoting to meet your child’s needs in the “new normal”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Consider your child’s unique needs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Educationally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Cognitively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Emotionally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Socially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Physically</a:t>
            </a:r>
          </a:p>
          <a:p>
            <a:pPr>
              <a:lnSpc>
                <a:spcPct val="90000"/>
              </a:lnSpc>
            </a:pPr>
            <a:r>
              <a:rPr lang="en-US" dirty="0"/>
              <a:t>No one solution for each child</a:t>
            </a:r>
          </a:p>
        </p:txBody>
      </p:sp>
      <p:pic>
        <p:nvPicPr>
          <p:cNvPr id="5" name="Picture 4" descr="A close up of a hand&#10;&#10;Description automatically generated">
            <a:extLst>
              <a:ext uri="{FF2B5EF4-FFF2-40B4-BE49-F238E27FC236}">
                <a16:creationId xmlns:a16="http://schemas.microsoft.com/office/drawing/2014/main" id="{199D721A-55CF-4251-8C98-50A54BF14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271" r="22375" b="-3"/>
          <a:stretch/>
        </p:blipFill>
        <p:spPr>
          <a:xfrm>
            <a:off x="4645152" y="2313431"/>
            <a:ext cx="3419856" cy="349300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2233AB-EA00-4DA5-BB4B-FD8BF21E19BD}"/>
              </a:ext>
            </a:extLst>
          </p:cNvPr>
          <p:cNvSpPr txBox="1"/>
          <p:nvPr/>
        </p:nvSpPr>
        <p:spPr>
          <a:xfrm>
            <a:off x="5214549" y="5606384"/>
            <a:ext cx="28504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tanveernaseer.com/mothers-our-first-example-of-real-leadership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45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What is a social bubble? </a:t>
            </a:r>
          </a:p>
        </p:txBody>
      </p:sp>
      <p:pic>
        <p:nvPicPr>
          <p:cNvPr id="5" name="Picture 4" descr="A picture containing indoor, table, sitting, counter&#10;&#10;Description automatically generated">
            <a:extLst>
              <a:ext uri="{FF2B5EF4-FFF2-40B4-BE49-F238E27FC236}">
                <a16:creationId xmlns:a16="http://schemas.microsoft.com/office/drawing/2014/main" id="{1381748E-0466-4FED-A954-DFA8F7255A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2416" y="2991231"/>
            <a:ext cx="3419856" cy="213741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>
            <a:normAutofit/>
          </a:bodyPr>
          <a:lstStyle/>
          <a:p>
            <a:r>
              <a:rPr lang="en-US" dirty="0"/>
              <a:t>Direct connection with a small circle of friends and family that are also socially distancing.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5F0F8-E21B-40A9-8147-14AF4B5D9E08}"/>
              </a:ext>
            </a:extLst>
          </p:cNvPr>
          <p:cNvSpPr txBox="1"/>
          <p:nvPr/>
        </p:nvSpPr>
        <p:spPr>
          <a:xfrm>
            <a:off x="1781731" y="4928586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escueladisenosocial.org/la-participacion-en-el-diseno-socia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88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will my kid do with the rest of their time?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42416" y="1828800"/>
            <a:ext cx="3419856" cy="4462272"/>
          </a:xfrm>
        </p:spPr>
        <p:txBody>
          <a:bodyPr>
            <a:normAutofit/>
          </a:bodyPr>
          <a:lstStyle/>
          <a:p>
            <a:r>
              <a:rPr lang="en-US" sz="1800" dirty="0"/>
              <a:t>Additional screen time is not the answer.</a:t>
            </a:r>
          </a:p>
          <a:p>
            <a:r>
              <a:rPr lang="en-US" sz="1800" dirty="0"/>
              <a:t>Give younger kids 1-2 hours a day of free-play time.</a:t>
            </a:r>
          </a:p>
          <a:p>
            <a:r>
              <a:rPr lang="en-US" sz="1800" dirty="0"/>
              <a:t>Encourage exercise.</a:t>
            </a:r>
          </a:p>
          <a:p>
            <a:r>
              <a:rPr lang="en-US" sz="1800" dirty="0"/>
              <a:t>Develop a life-skills routine (House keeping, organizing, grocery planning, meal prep). </a:t>
            </a:r>
          </a:p>
          <a:p>
            <a:r>
              <a:rPr lang="en-US" sz="1800" dirty="0"/>
              <a:t>Encourage a hobby</a:t>
            </a:r>
          </a:p>
          <a:p>
            <a:r>
              <a:rPr lang="en-US" sz="1800" dirty="0"/>
              <a:t>Plan a service project. </a:t>
            </a:r>
          </a:p>
          <a:p>
            <a:r>
              <a:rPr lang="en-US" sz="1800" dirty="0"/>
              <a:t>Daytime therapy appointments. </a:t>
            </a:r>
          </a:p>
        </p:txBody>
      </p:sp>
      <p:pic>
        <p:nvPicPr>
          <p:cNvPr id="6" name="Content Placeholder 5" descr="A picture containing person, indoor, young, sitting&#10;&#10;Description automatically generated">
            <a:extLst>
              <a:ext uri="{FF2B5EF4-FFF2-40B4-BE49-F238E27FC236}">
                <a16:creationId xmlns:a16="http://schemas.microsoft.com/office/drawing/2014/main" id="{D8918345-05B5-4F14-817B-FDA79300F45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29017" y="1997536"/>
            <a:ext cx="1579637" cy="157963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FE89EB-C8ED-419B-97E0-E999064A1792}"/>
              </a:ext>
            </a:extLst>
          </p:cNvPr>
          <p:cNvSpPr txBox="1"/>
          <p:nvPr/>
        </p:nvSpPr>
        <p:spPr>
          <a:xfrm>
            <a:off x="4681731" y="3408437"/>
            <a:ext cx="157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hlinkClick r:id="rId3" tooltip="http://aconvowithgod.blogspot.com/2010_11_01_archive.html"/>
              </a:rPr>
              <a:t>This Photo</a:t>
            </a:r>
            <a:r>
              <a:rPr lang="en-US" sz="600" dirty="0"/>
              <a:t> by Unknown Author is licensed under </a:t>
            </a:r>
            <a:r>
              <a:rPr lang="en-US" sz="600" dirty="0">
                <a:hlinkClick r:id="rId4" tooltip="https://creativecommons.org/licenses/by-nc-nd/3.0/"/>
              </a:rPr>
              <a:t>CC BY-NC-ND</a:t>
            </a:r>
            <a:endParaRPr lang="en-US" sz="600" dirty="0"/>
          </a:p>
        </p:txBody>
      </p:sp>
      <p:pic>
        <p:nvPicPr>
          <p:cNvPr id="9" name="Picture 8" descr="A picture containing outdoor, child, grass, little&#10;&#10;Description automatically generated">
            <a:extLst>
              <a:ext uri="{FF2B5EF4-FFF2-40B4-BE49-F238E27FC236}">
                <a16:creationId xmlns:a16="http://schemas.microsoft.com/office/drawing/2014/main" id="{F2C45105-0691-4974-8767-58827FA8B6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98494" y="1993340"/>
            <a:ext cx="2133600" cy="1420177"/>
          </a:xfrm>
          <a:prstGeom prst="rect">
            <a:avLst/>
          </a:prstGeom>
        </p:spPr>
      </p:pic>
      <p:pic>
        <p:nvPicPr>
          <p:cNvPr id="11" name="Picture 10" descr="A person standing in a room&#10;&#10;Description automatically generated">
            <a:extLst>
              <a:ext uri="{FF2B5EF4-FFF2-40B4-BE49-F238E27FC236}">
                <a16:creationId xmlns:a16="http://schemas.microsoft.com/office/drawing/2014/main" id="{5C91313D-427B-47A5-9E52-B7B7DE6178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181600" y="3962400"/>
            <a:ext cx="2430270" cy="162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32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EADF5-66AE-412B-BBAC-9BD3FB644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64" y="533400"/>
            <a:ext cx="7024744" cy="1143000"/>
          </a:xfrm>
        </p:spPr>
        <p:txBody>
          <a:bodyPr anchor="b">
            <a:normAutofit/>
          </a:bodyPr>
          <a:lstStyle/>
          <a:p>
            <a:r>
              <a:rPr lang="en-US" sz="3700" dirty="0"/>
              <a:t>What if things don’t go well?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BE90F-33E2-4574-97CA-52E332D27A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Don’t aim for perfection. </a:t>
            </a:r>
          </a:p>
          <a:p>
            <a:pPr>
              <a:lnSpc>
                <a:spcPct val="90000"/>
              </a:lnSpc>
            </a:pPr>
            <a:r>
              <a:rPr lang="en-US" sz="2200"/>
              <a:t>Be Intentional and purposeful.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“What is my purpose with my child right now?” 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You can always reroute as needed. </a:t>
            </a:r>
            <a:endParaRPr lang="en-US"/>
          </a:p>
          <a:p>
            <a:pPr marL="68580" indent="0">
              <a:lnSpc>
                <a:spcPct val="90000"/>
              </a:lnSpc>
              <a:buNone/>
            </a:pPr>
            <a:endParaRPr lang="en-US" sz="2200"/>
          </a:p>
        </p:txBody>
      </p:sp>
      <p:pic>
        <p:nvPicPr>
          <p:cNvPr id="6" name="Content Placeholder 5" descr="A picture containing indoor, counter, sitting, table&#10;&#10;Description automatically generated">
            <a:extLst>
              <a:ext uri="{FF2B5EF4-FFF2-40B4-BE49-F238E27FC236}">
                <a16:creationId xmlns:a16="http://schemas.microsoft.com/office/drawing/2014/main" id="{2FD7AF06-6B6A-4F2D-8F05-09CFAE265FD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4646" b="-3"/>
          <a:stretch/>
        </p:blipFill>
        <p:spPr>
          <a:xfrm>
            <a:off x="4645152" y="2313431"/>
            <a:ext cx="3419856" cy="3493008"/>
          </a:xfr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E28634-2AE6-4CD1-90AE-F108CF03D196}"/>
              </a:ext>
            </a:extLst>
          </p:cNvPr>
          <p:cNvSpPr txBox="1"/>
          <p:nvPr/>
        </p:nvSpPr>
        <p:spPr>
          <a:xfrm>
            <a:off x="5525531" y="5606384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donhomer/149869403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35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78FC2-1174-492E-B132-0838D6AC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8" y="228600"/>
            <a:ext cx="7024744" cy="1143000"/>
          </a:xfrm>
        </p:spPr>
        <p:txBody>
          <a:bodyPr/>
          <a:lstStyle/>
          <a:p>
            <a:pPr algn="ctr"/>
            <a:r>
              <a:rPr lang="en-US" dirty="0"/>
              <a:t>Confidence Poll </a:t>
            </a:r>
          </a:p>
        </p:txBody>
      </p:sp>
      <p:pic>
        <p:nvPicPr>
          <p:cNvPr id="7" name="Picture 6" descr="A picture containing standing, person, person, holding&#10;&#10;Description automatically generated">
            <a:extLst>
              <a:ext uri="{FF2B5EF4-FFF2-40B4-BE49-F238E27FC236}">
                <a16:creationId xmlns:a16="http://schemas.microsoft.com/office/drawing/2014/main" id="{43F00BA8-08A8-4243-B870-1C704CB2B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33500" y="1524000"/>
            <a:ext cx="6477000" cy="458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BA9D40-1D70-4048-9E38-40937B56DABC}"/>
              </a:ext>
            </a:extLst>
          </p:cNvPr>
          <p:cNvSpPr txBox="1"/>
          <p:nvPr/>
        </p:nvSpPr>
        <p:spPr>
          <a:xfrm>
            <a:off x="1333500" y="6126360"/>
            <a:ext cx="647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geobrava.wordpress.com/2015/11/23/digital-marketing-superheroes-are-the-catalyst-for-chang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82013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00529"/>
            <a:ext cx="8610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Most Important Thing to Remember!!!</a:t>
            </a:r>
            <a:br>
              <a:rPr lang="en-US" dirty="0"/>
            </a:br>
            <a:r>
              <a:rPr lang="en-US" dirty="0"/>
              <a:t>Have Confidence!!!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81000" y="1828800"/>
            <a:ext cx="3505200" cy="50437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endParaRPr lang="en-US" sz="2400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3A95B7F-E2C1-44F0-A3EE-DF967CA80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38700" y="2286000"/>
            <a:ext cx="3467100" cy="3467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020EC3-43C6-46FA-BDB0-06CB6FDCAC55}"/>
              </a:ext>
            </a:extLst>
          </p:cNvPr>
          <p:cNvSpPr txBox="1"/>
          <p:nvPr/>
        </p:nvSpPr>
        <p:spPr>
          <a:xfrm>
            <a:off x="1714500" y="6286500"/>
            <a:ext cx="571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gadgetsin.com/superhero-families-art-prints.htm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AF8B5E-9114-4267-93EC-ADF1EA263AB6}"/>
              </a:ext>
            </a:extLst>
          </p:cNvPr>
          <p:cNvSpPr txBox="1"/>
          <p:nvPr/>
        </p:nvSpPr>
        <p:spPr>
          <a:xfrm>
            <a:off x="838200" y="1905000"/>
            <a:ext cx="335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Whether your child is educated on-campus or virtually, </a:t>
            </a:r>
            <a:r>
              <a:rPr lang="en-US" u="sng" dirty="0"/>
              <a:t>YOU know your child best</a:t>
            </a:r>
            <a:r>
              <a:rPr lang="en-US" dirty="0"/>
              <a:t> and </a:t>
            </a:r>
            <a:r>
              <a:rPr lang="en-US" u="sng" dirty="0"/>
              <a:t>YOU are their best advocate.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Choose what is best for your child and your family. </a:t>
            </a:r>
          </a:p>
          <a:p>
            <a:endParaRPr lang="en-US" dirty="0"/>
          </a:p>
          <a:p>
            <a:r>
              <a:rPr lang="en-US" dirty="0"/>
              <a:t>No outcome will be perfect and there will always be room for change and growth. </a:t>
            </a:r>
          </a:p>
        </p:txBody>
      </p:sp>
    </p:spTree>
    <p:extLst>
      <p:ext uri="{BB962C8B-B14F-4D97-AF65-F5344CB8AC3E}">
        <p14:creationId xmlns:p14="http://schemas.microsoft.com/office/powerpoint/2010/main" val="1513116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551EB-1F8A-4A4A-AC4E-A5881D02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US" dirty="0"/>
              <a:t>Brick and Mortar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6E95A-56EE-44C9-A4BD-25859AFDCC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3758184" cy="4038600"/>
          </a:xfrm>
        </p:spPr>
        <p:txBody>
          <a:bodyPr>
            <a:normAutofit lnSpcReduction="10000"/>
          </a:bodyPr>
          <a:lstStyle/>
          <a:p>
            <a:r>
              <a:rPr lang="en-US" sz="1100" dirty="0"/>
              <a:t>Masks and Gloves Social Story- </a:t>
            </a:r>
            <a:r>
              <a:rPr lang="en-US" sz="1100" dirty="0">
                <a:hlinkClick r:id="rId2"/>
              </a:rPr>
              <a:t>https://consciousdiscipline.com/resources/masks-and-gloves-printable-story/</a:t>
            </a:r>
            <a:endParaRPr lang="en-US" sz="1100" dirty="0"/>
          </a:p>
          <a:p>
            <a:r>
              <a:rPr lang="en-US" sz="1100" dirty="0"/>
              <a:t>We Wear Masks Social Story Video-</a:t>
            </a:r>
            <a:r>
              <a:rPr lang="en-US" sz="1100" dirty="0">
                <a:hlinkClick r:id="rId3"/>
              </a:rPr>
              <a:t>https://www.youtube.com/watch?v=lnP-uMn6q_U</a:t>
            </a:r>
            <a:r>
              <a:rPr lang="en-US" sz="1100" dirty="0"/>
              <a:t> </a:t>
            </a:r>
          </a:p>
          <a:p>
            <a:r>
              <a:rPr lang="en-US" sz="1100" dirty="0" err="1"/>
              <a:t>Covid</a:t>
            </a:r>
            <a:r>
              <a:rPr lang="en-US" sz="1100" dirty="0"/>
              <a:t> 19 Explained By a Superhero- </a:t>
            </a:r>
            <a:r>
              <a:rPr lang="en-US" sz="1100" dirty="0">
                <a:hlinkClick r:id="rId4"/>
              </a:rPr>
              <a:t>https://www.youtube.com/watch?v=RHnU6LTWh6g</a:t>
            </a:r>
            <a:endParaRPr lang="en-US" sz="1100" dirty="0"/>
          </a:p>
          <a:p>
            <a:r>
              <a:rPr lang="en-US" sz="1100" dirty="0"/>
              <a:t>Clear Mask- </a:t>
            </a:r>
            <a:r>
              <a:rPr lang="en-US" sz="1100" dirty="0">
                <a:hlinkClick r:id="rId5"/>
              </a:rPr>
              <a:t>https://www.amazon.com/Cover-Window-Visible-Expression-Hearing/dp/B08BCDJTC9/ref=sr_1_37?dchild=1&amp;keywords=clear+mask+kids&amp;qid=1594391238&amp;sr=8-37</a:t>
            </a:r>
            <a:endParaRPr lang="en-US" sz="1100" dirty="0"/>
          </a:p>
          <a:p>
            <a:r>
              <a:rPr lang="en-US" sz="1100" dirty="0"/>
              <a:t>Kid’s Shield- </a:t>
            </a:r>
            <a:r>
              <a:rPr lang="en-US" sz="1100" dirty="0">
                <a:hlinkClick r:id="rId6"/>
              </a:rPr>
              <a:t>https://www.amazon.com/SPITTING-REUSABLE-TRANSPARENT-ACTIVITIES-NURSEREYS/dp/B087G62KBB/ref=sr_1_36?dchild=1&amp;keywords=clear+mask+kids&amp;qid=1594391532&amp;sr=8-36</a:t>
            </a:r>
            <a:endParaRPr lang="en-US" sz="1100" dirty="0"/>
          </a:p>
          <a:p>
            <a:r>
              <a:rPr lang="en-US" sz="1100" dirty="0"/>
              <a:t>Sensory-Friendly Face Shield- </a:t>
            </a:r>
            <a:r>
              <a:rPr lang="en-US" sz="1100" dirty="0">
                <a:hlinkClick r:id="rId7"/>
              </a:rPr>
              <a:t>https://www.autism-products.com/product/sensory-friendly-protective-fabric-mask/</a:t>
            </a:r>
            <a:endParaRPr lang="en-US" sz="1100" dirty="0"/>
          </a:p>
          <a:p>
            <a:endParaRPr lang="en-US" sz="1000" dirty="0"/>
          </a:p>
        </p:txBody>
      </p:sp>
      <p:pic>
        <p:nvPicPr>
          <p:cNvPr id="9" name="Picture 8" descr="An empty street in front of a brick building&#10;&#10;Description automatically generated">
            <a:extLst>
              <a:ext uri="{FF2B5EF4-FFF2-40B4-BE49-F238E27FC236}">
                <a16:creationId xmlns:a16="http://schemas.microsoft.com/office/drawing/2014/main" id="{4A88DF4E-6380-401F-8D24-9D6410A4F1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029200" y="1752600"/>
            <a:ext cx="2997200" cy="2247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27A89B-9B61-4CBB-83BD-BEB1FA4905CA}"/>
              </a:ext>
            </a:extLst>
          </p:cNvPr>
          <p:cNvSpPr txBox="1"/>
          <p:nvPr/>
        </p:nvSpPr>
        <p:spPr>
          <a:xfrm>
            <a:off x="5054221" y="39682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s://en.wikipedia.org/wiki/Wiley_H._Bates_High_Schoo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69461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64F6B-D19B-41F6-A8EA-C37CB0DD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/>
          <a:lstStyle/>
          <a:p>
            <a:r>
              <a:rPr lang="en-US" dirty="0"/>
              <a:t>Virtual School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FEA58-4F63-4583-AEE1-08E83D576A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100" dirty="0"/>
              <a:t>Free Schedule Choice Chart- </a:t>
            </a:r>
            <a:r>
              <a:rPr lang="en-US" sz="1100" dirty="0">
                <a:hlinkClick r:id="rId2"/>
              </a:rPr>
              <a:t>https://www.teacherspayteachers.com/Product/Schedule-Choice-Chart-3720857</a:t>
            </a:r>
            <a:endParaRPr lang="en-US" sz="1100" dirty="0"/>
          </a:p>
          <a:p>
            <a:r>
              <a:rPr lang="en-US" sz="1100" dirty="0" err="1"/>
              <a:t>Goally</a:t>
            </a:r>
            <a:r>
              <a:rPr lang="en-US" sz="1100" dirty="0"/>
              <a:t>- </a:t>
            </a:r>
            <a:r>
              <a:rPr lang="en-US" sz="1100" dirty="0">
                <a:hlinkClick r:id="rId3"/>
              </a:rPr>
              <a:t>https://goally.co/</a:t>
            </a:r>
            <a:endParaRPr lang="en-US" sz="1100" dirty="0"/>
          </a:p>
          <a:p>
            <a:r>
              <a:rPr lang="en-US" sz="1100" dirty="0"/>
              <a:t>Epic Win- </a:t>
            </a:r>
            <a:r>
              <a:rPr lang="en-US" sz="1100" dirty="0">
                <a:hlinkClick r:id="rId4"/>
              </a:rPr>
              <a:t>https://apps.apple.com/us/app/epicwin/id372927221</a:t>
            </a:r>
            <a:endParaRPr lang="en-US" sz="1100" dirty="0"/>
          </a:p>
          <a:p>
            <a:r>
              <a:rPr lang="en-US" sz="1100" dirty="0" err="1"/>
              <a:t>SchKIDules</a:t>
            </a:r>
            <a:r>
              <a:rPr lang="en-US" sz="1100" dirty="0"/>
              <a:t>- </a:t>
            </a:r>
            <a:r>
              <a:rPr lang="en-US" sz="1100" dirty="0">
                <a:hlinkClick r:id="rId5"/>
              </a:rPr>
              <a:t>https://www.schkidules.com/</a:t>
            </a:r>
            <a:endParaRPr lang="en-US" sz="1100" dirty="0"/>
          </a:p>
          <a:p>
            <a:r>
              <a:rPr lang="en-US" sz="1100" dirty="0"/>
              <a:t>Kiwi Crate- </a:t>
            </a:r>
            <a:r>
              <a:rPr lang="en-US" sz="1100" dirty="0">
                <a:hlinkClick r:id="rId6"/>
              </a:rPr>
              <a:t>https://www.kiwico.com/</a:t>
            </a:r>
            <a:endParaRPr lang="en-US" sz="1100" dirty="0"/>
          </a:p>
          <a:p>
            <a:r>
              <a:rPr lang="en-US" sz="1100" dirty="0"/>
              <a:t>Critical Thinking Company- </a:t>
            </a:r>
            <a:r>
              <a:rPr lang="en-US" sz="1100" dirty="0">
                <a:hlinkClick r:id="rId7"/>
              </a:rPr>
              <a:t>https://www.criticalthinking.com/</a:t>
            </a:r>
            <a:endParaRPr lang="en-US" sz="1100" dirty="0"/>
          </a:p>
          <a:p>
            <a:r>
              <a:rPr lang="en-US" sz="1100" dirty="0" err="1"/>
              <a:t>MyEduCrate</a:t>
            </a:r>
            <a:r>
              <a:rPr lang="en-US" sz="1100" dirty="0"/>
              <a:t>- </a:t>
            </a:r>
            <a:r>
              <a:rPr lang="en-US" sz="1100" dirty="0">
                <a:hlinkClick r:id="rId8"/>
              </a:rPr>
              <a:t>https://www.cratejoy.com/subscription-box/myeducrate/?sscid=71k4_64trz&amp;utm_medium=SAS&amp;utm_keyword=1210022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E2A19-8975-443F-9FB8-3FB30CB494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2313431"/>
            <a:ext cx="4038600" cy="3493008"/>
          </a:xfrm>
        </p:spPr>
        <p:txBody>
          <a:bodyPr>
            <a:normAutofit/>
          </a:bodyPr>
          <a:lstStyle/>
          <a:p>
            <a:r>
              <a:rPr lang="en-US" sz="1200" dirty="0"/>
              <a:t>Daily Schedule Pocket chart- </a:t>
            </a:r>
            <a:r>
              <a:rPr lang="en-US" sz="1200" dirty="0">
                <a:hlinkClick r:id="rId9"/>
              </a:rPr>
              <a:t>https://www.amazon.com/Scholastic-511498-Daily-Schedule-Pocket/dp/0545114985/ref=pd_lpo_229_img_1/134-8836007-8551757?_encoding=UTF8&amp;pd_rd_i=0545114985&amp;pd_rd_r=b8d40abf-f1d4-4c21-9ca8-12111cace04c&amp;pd_rd_w=Ve6u9&amp;pd_rd_wg=Y6coL&amp;pf_rd_p=7b36d496-f366-4631-94d3-61b87b52511b&amp;pf_rd_r=16APVPMXE18MZBF9EK6E&amp;psc=1&amp;refRID=16APVPMXE18MZBF9EK6E</a:t>
            </a:r>
            <a:endParaRPr lang="en-US" sz="1200" dirty="0"/>
          </a:p>
          <a:p>
            <a:r>
              <a:rPr lang="en-US" sz="1200" dirty="0"/>
              <a:t>Visual Timer- </a:t>
            </a:r>
            <a:r>
              <a:rPr lang="en-US" sz="1200" dirty="0">
                <a:hlinkClick r:id="rId10"/>
              </a:rPr>
              <a:t>https://www.amazon.com/Time-Timer-Original-Minute-Visual/dp/B07BGM91LL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9689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ACCE1-81C6-4164-A635-9823A88B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/>
          <a:lstStyle/>
          <a:p>
            <a:pPr algn="ctr"/>
            <a:r>
              <a:rPr lang="en-US" dirty="0"/>
              <a:t>I’m here to help!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6EC0-C6A1-40F2-9A22-992AA023B1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90600" y="2621497"/>
            <a:ext cx="3419856" cy="3493008"/>
          </a:xfrm>
        </p:spPr>
        <p:txBody>
          <a:bodyPr>
            <a:normAutofit fontScale="92500"/>
          </a:bodyPr>
          <a:lstStyle/>
          <a:p>
            <a:r>
              <a:rPr lang="en-US" dirty="0"/>
              <a:t>I don’t charge for phone consults. </a:t>
            </a:r>
          </a:p>
          <a:p>
            <a:r>
              <a:rPr lang="en-US" dirty="0"/>
              <a:t>I can discuss your current situation and review options. </a:t>
            </a:r>
          </a:p>
          <a:p>
            <a:r>
              <a:rPr lang="en-US" dirty="0"/>
              <a:t>I specialize in helping families find educational solutions.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A4730-C5CD-4714-A076-AD45EA74EB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4184633"/>
            <a:ext cx="3419856" cy="1645703"/>
          </a:xfrm>
        </p:spPr>
        <p:txBody>
          <a:bodyPr>
            <a:noAutofit/>
          </a:bodyPr>
          <a:lstStyle/>
          <a:p>
            <a:r>
              <a:rPr lang="en-US" sz="1800" dirty="0"/>
              <a:t>Consultation</a:t>
            </a:r>
          </a:p>
          <a:p>
            <a:r>
              <a:rPr lang="en-US" sz="1800" dirty="0"/>
              <a:t>IEP and assessment reviews</a:t>
            </a:r>
          </a:p>
          <a:p>
            <a:r>
              <a:rPr lang="en-US" sz="1800" dirty="0"/>
              <a:t>Cognitive and academic assessments</a:t>
            </a:r>
          </a:p>
          <a:p>
            <a:r>
              <a:rPr lang="en-US" sz="1800" dirty="0"/>
              <a:t>Educational Therapy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4047E-C036-4351-BEC8-3B95734BD261}"/>
              </a:ext>
            </a:extLst>
          </p:cNvPr>
          <p:cNvSpPr txBox="1"/>
          <p:nvPr/>
        </p:nvSpPr>
        <p:spPr>
          <a:xfrm>
            <a:off x="2895600" y="156667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www.lisabrackin.com</a:t>
            </a:r>
            <a:endParaRPr lang="en-US" dirty="0"/>
          </a:p>
          <a:p>
            <a:pPr algn="ctr"/>
            <a:r>
              <a:rPr lang="en-US" dirty="0"/>
              <a:t>214-549-6651</a:t>
            </a:r>
          </a:p>
          <a:p>
            <a:pPr algn="ctr"/>
            <a:r>
              <a:rPr lang="en-US" dirty="0"/>
              <a:t>Connect@lisabrackin.com</a:t>
            </a:r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BD32301E-8CF0-4DCC-8D0E-9DD74D7DB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2490000"/>
            <a:ext cx="3086998" cy="17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48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386715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5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2131"/>
            <a:ext cx="745863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super brief history of public Education.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9519"/>
            <a:ext cx="5167705" cy="3661965"/>
          </a:xfrm>
        </p:spPr>
        <p:txBody>
          <a:bodyPr>
            <a:noAutofit/>
          </a:bodyPr>
          <a:lstStyle/>
          <a:p>
            <a:r>
              <a:rPr lang="en-US" sz="1800" dirty="0"/>
              <a:t>Mid 1850’s was a shift from the one-room schoolhouse town run model to “factory schools”. </a:t>
            </a:r>
          </a:p>
          <a:p>
            <a:r>
              <a:rPr lang="en-US" sz="1800" dirty="0"/>
              <a:t>Factory schools or “Industrial Model Schools” were a one-size fits all model, moving students through stages like assembling a product in stages in a factory. </a:t>
            </a:r>
          </a:p>
          <a:p>
            <a:r>
              <a:rPr lang="en-US" sz="1800" dirty="0"/>
              <a:t>Special Education Reforms in the 1970’s and further in 1990’s never completely “fit” within the “factory” model of education. </a:t>
            </a:r>
          </a:p>
          <a:p>
            <a:r>
              <a:rPr lang="en-US" sz="1800" dirty="0"/>
              <a:t>The 2020 pandemic will go down in history as the event that “broke” the factory system of education. </a:t>
            </a:r>
          </a:p>
        </p:txBody>
      </p:sp>
      <p:pic>
        <p:nvPicPr>
          <p:cNvPr id="5" name="Picture 4" descr="An office with a desk and chair in a room&#10;&#10;Description automatically generated">
            <a:extLst>
              <a:ext uri="{FF2B5EF4-FFF2-40B4-BE49-F238E27FC236}">
                <a16:creationId xmlns:a16="http://schemas.microsoft.com/office/drawing/2014/main" id="{03C259F8-5371-4C7F-819A-76DA5BFFCE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75872" y="3399557"/>
            <a:ext cx="2429435" cy="1822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24931F-1844-4B91-B109-46EC6CA5E783}"/>
              </a:ext>
            </a:extLst>
          </p:cNvPr>
          <p:cNvSpPr txBox="1"/>
          <p:nvPr/>
        </p:nvSpPr>
        <p:spPr>
          <a:xfrm>
            <a:off x="6454140" y="522550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en.wikipedia.org/wiki/Classroom"/>
              </a:rPr>
              <a:t>This Photo</a:t>
            </a:r>
            <a:r>
              <a:rPr lang="en-US" sz="900" dirty="0"/>
              <a:t> </a:t>
            </a:r>
            <a:r>
              <a:rPr lang="en-US" sz="900" dirty="0" err="1"/>
              <a:t>bUnknown</a:t>
            </a:r>
            <a:r>
              <a:rPr lang="en-US" sz="900" dirty="0"/>
              <a:t> Author is licensed under </a:t>
            </a:r>
            <a:r>
              <a:rPr lang="en-US" sz="900" dirty="0">
                <a:hlinkClick r:id="rId4" tooltip="https://creativecommons.org/licenses/by-sa/3.0/"/>
              </a:rPr>
              <a:t>CC BY-</a:t>
            </a:r>
            <a:r>
              <a:rPr lang="en-US" sz="900" dirty="0" err="1">
                <a:hlinkClick r:id="rId4" tooltip="https://creativecommons.org/licenses/by-sa/3.0/"/>
              </a:rPr>
              <a:t>SA</a:t>
            </a:r>
            <a:r>
              <a:rPr lang="en-US" sz="900" dirty="0" err="1"/>
              <a:t>y</a:t>
            </a:r>
            <a:endParaRPr lang="en-US" sz="900" dirty="0"/>
          </a:p>
        </p:txBody>
      </p:sp>
      <p:pic>
        <p:nvPicPr>
          <p:cNvPr id="8" name="Picture 7" descr="A vintage photo of a group of people in a room&#10;&#10;Description automatically generated">
            <a:extLst>
              <a:ext uri="{FF2B5EF4-FFF2-40B4-BE49-F238E27FC236}">
                <a16:creationId xmlns:a16="http://schemas.microsoft.com/office/drawing/2014/main" id="{57DB6821-E384-4496-9AE8-9E27203B95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920278" y="1540663"/>
            <a:ext cx="2429434" cy="18220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976FFA-6C8B-4780-9FF1-C0B4849AF26F}"/>
              </a:ext>
            </a:extLst>
          </p:cNvPr>
          <p:cNvSpPr txBox="1"/>
          <p:nvPr/>
        </p:nvSpPr>
        <p:spPr>
          <a:xfrm>
            <a:off x="6035040" y="549148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speedchange.blogspot.com/2009/06/social-change-and-american-school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1552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186110" cy="9906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2020’s historic shift in education.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700" y="1676400"/>
            <a:ext cx="4675568" cy="464819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7914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600" dirty="0">
                <a:solidFill>
                  <a:srgbClr val="000000"/>
                </a:solidFill>
              </a:rPr>
              <a:t>Worldwide 87% of students formerly educated In a classroom no-longer received instruction in a classroom. </a:t>
            </a:r>
          </a:p>
          <a:p>
            <a:r>
              <a:rPr lang="en-US" sz="2600" dirty="0">
                <a:solidFill>
                  <a:srgbClr val="000000"/>
                </a:solidFill>
              </a:rPr>
              <a:t>Hard and fast shift toward the use of technology for information delivery and communication with teachers. </a:t>
            </a:r>
          </a:p>
          <a:p>
            <a:r>
              <a:rPr lang="en-US" sz="2600" dirty="0">
                <a:solidFill>
                  <a:srgbClr val="000000"/>
                </a:solidFill>
              </a:rPr>
              <a:t>Greater increase in the role of the parent. </a:t>
            </a:r>
          </a:p>
          <a:p>
            <a:r>
              <a:rPr lang="en-US" sz="2600" dirty="0">
                <a:solidFill>
                  <a:srgbClr val="000000"/>
                </a:solidFill>
              </a:rPr>
              <a:t>Greater clarity in the social  and financial disparities in education in regard to technology access and availability of the parent to homeschool. </a:t>
            </a:r>
          </a:p>
          <a:p>
            <a:r>
              <a:rPr lang="en-US" sz="2600" dirty="0">
                <a:solidFill>
                  <a:srgbClr val="000000"/>
                </a:solidFill>
              </a:rPr>
              <a:t>Home-education via public schools will likely be a permanent change in service provision. </a:t>
            </a:r>
          </a:p>
          <a:p>
            <a:r>
              <a:rPr lang="en-US" sz="2600" b="1" dirty="0">
                <a:solidFill>
                  <a:srgbClr val="000000"/>
                </a:solidFill>
              </a:rPr>
              <a:t>What service model is best for your child? </a:t>
            </a:r>
          </a:p>
          <a:p>
            <a:pPr lvl="1"/>
            <a:endParaRPr lang="en-US" sz="1800" dirty="0">
              <a:solidFill>
                <a:srgbClr val="000000"/>
              </a:solidFill>
            </a:endParaRPr>
          </a:p>
          <a:p>
            <a:pPr lvl="3"/>
            <a:endParaRPr lang="en-US" sz="140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1868855-0E8B-4B73-B9D6-9564A8AFF9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10268" y="2246658"/>
            <a:ext cx="2666999" cy="26592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F13225-40E6-4B5F-91D3-26D43011E580}"/>
              </a:ext>
            </a:extLst>
          </p:cNvPr>
          <p:cNvSpPr txBox="1"/>
          <p:nvPr/>
        </p:nvSpPr>
        <p:spPr>
          <a:xfrm>
            <a:off x="1132954" y="6858000"/>
            <a:ext cx="68780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commons.wikimedia.org/wiki/File:Korean_Traffic_sign_(U-Turn)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8240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143000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dirty="0"/>
              <a:t>Schooling Options for US Families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>
            <a:normAutofit/>
          </a:bodyPr>
          <a:lstStyle/>
          <a:p>
            <a:pPr marL="665401" lvl="2" indent="0">
              <a:buNone/>
            </a:pPr>
            <a:endParaRPr lang="en-US" sz="2400"/>
          </a:p>
          <a:p>
            <a:pPr lvl="2"/>
            <a:endParaRPr lang="en-US" sz="2400"/>
          </a:p>
          <a:p>
            <a:pPr lvl="2"/>
            <a:endParaRPr lang="en-US" sz="2400"/>
          </a:p>
          <a:p>
            <a:pPr lvl="2"/>
            <a:endParaRPr lang="en-US" sz="2400"/>
          </a:p>
          <a:p>
            <a:pPr marL="665401" lvl="2" indent="0">
              <a:buNone/>
            </a:pPr>
            <a:endParaRPr lang="en-US" sz="240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A315A49-22CE-4A4D-B774-C26DF76997A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40264" y="1905000"/>
            <a:ext cx="7024744" cy="3901439"/>
          </a:xfrm>
        </p:spPr>
        <p:txBody>
          <a:bodyPr/>
          <a:lstStyle/>
          <a:p>
            <a:r>
              <a:rPr lang="en-US" dirty="0"/>
              <a:t>These options are not new, but priorities of people, and schools, are shifting. </a:t>
            </a:r>
          </a:p>
          <a:p>
            <a:pPr lvl="1"/>
            <a:r>
              <a:rPr lang="en-US" b="1" dirty="0"/>
              <a:t>Brick and Mortar Public School (ISD or Charter) </a:t>
            </a:r>
          </a:p>
          <a:p>
            <a:pPr lvl="2"/>
            <a:r>
              <a:rPr lang="en-US" b="1" i="1" dirty="0"/>
              <a:t>This is scheduled to start after labor day for most districts. </a:t>
            </a:r>
          </a:p>
          <a:p>
            <a:pPr lvl="1"/>
            <a:r>
              <a:rPr lang="en-US" b="1" dirty="0"/>
              <a:t>Online (virtual) public school (Used to be only charter, now ISD is venturing into this territory)  </a:t>
            </a:r>
          </a:p>
          <a:p>
            <a:pPr lvl="1"/>
            <a:r>
              <a:rPr lang="en-US" dirty="0"/>
              <a:t>Private School (Online or brick and mortar) </a:t>
            </a:r>
          </a:p>
          <a:p>
            <a:pPr lvl="1"/>
            <a:r>
              <a:rPr lang="en-US" dirty="0"/>
              <a:t>Homeschool fully overseen by parents. </a:t>
            </a:r>
          </a:p>
        </p:txBody>
      </p:sp>
    </p:spTree>
    <p:extLst>
      <p:ext uri="{BB962C8B-B14F-4D97-AF65-F5344CB8AC3E}">
        <p14:creationId xmlns:p14="http://schemas.microsoft.com/office/powerpoint/2010/main" val="12609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E99C25-3E9F-4B3B-88B0-F7012954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School Choices Poll </a:t>
            </a:r>
          </a:p>
        </p:txBody>
      </p:sp>
      <p:pic>
        <p:nvPicPr>
          <p:cNvPr id="7" name="Picture 6" descr="Question mark on green pastel background">
            <a:extLst>
              <a:ext uri="{FF2B5EF4-FFF2-40B4-BE49-F238E27FC236}">
                <a16:creationId xmlns:a16="http://schemas.microsoft.com/office/drawing/2014/main" id="{79FFF65C-F5F7-4B43-8BBD-4FF3DBE551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55057"/>
            <a:ext cx="4489444" cy="336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78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149010-8DE5-4BCE-ACDA-A749EBF2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will Brick and Mortar School look like? </a:t>
            </a:r>
          </a:p>
        </p:txBody>
      </p:sp>
      <p:pic>
        <p:nvPicPr>
          <p:cNvPr id="1026" name="Picture 2" descr="schoolchildren in china make creative social-distancing hats inspired by ancient headwear">
            <a:extLst>
              <a:ext uri="{FF2B5EF4-FFF2-40B4-BE49-F238E27FC236}">
                <a16:creationId xmlns:a16="http://schemas.microsoft.com/office/drawing/2014/main" id="{A58673D4-789F-4BDC-953E-87427052BC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730449" cy="280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hools start opening amid Covid-19, but for children nothing is ...">
            <a:extLst>
              <a:ext uri="{FF2B5EF4-FFF2-40B4-BE49-F238E27FC236}">
                <a16:creationId xmlns:a16="http://schemas.microsoft.com/office/drawing/2014/main" id="{4DE2EC63-261F-43C0-BBF9-44B830806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1" y="1676400"/>
            <a:ext cx="3786599" cy="236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hools reopen across Thailand with temperature checks, masks">
            <a:extLst>
              <a:ext uri="{FF2B5EF4-FFF2-40B4-BE49-F238E27FC236}">
                <a16:creationId xmlns:a16="http://schemas.microsoft.com/office/drawing/2014/main" id="{7C491D5E-B1BE-437F-9253-8B693DA85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0" y="3733800"/>
            <a:ext cx="3505200" cy="23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680AE-F543-45C4-B4BE-7CB338BA4804}"/>
              </a:ext>
            </a:extLst>
          </p:cNvPr>
          <p:cNvSpPr txBox="1"/>
          <p:nvPr/>
        </p:nvSpPr>
        <p:spPr>
          <a:xfrm>
            <a:off x="5181600" y="5125253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Horror floor vs “back to normal”? </a:t>
            </a:r>
          </a:p>
          <a:p>
            <a:pPr algn="ctr"/>
            <a:r>
              <a:rPr lang="en-US" dirty="0"/>
              <a:t>Somewhere in the middle. </a:t>
            </a:r>
          </a:p>
        </p:txBody>
      </p:sp>
    </p:spTree>
    <p:extLst>
      <p:ext uri="{BB962C8B-B14F-4D97-AF65-F5344CB8AC3E}">
        <p14:creationId xmlns:p14="http://schemas.microsoft.com/office/powerpoint/2010/main" val="242985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B0E10D-A060-4A0F-BB04-D7F6E97D6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57200"/>
            <a:ext cx="7024744" cy="1143000"/>
          </a:xfrm>
        </p:spPr>
        <p:txBody>
          <a:bodyPr/>
          <a:lstStyle/>
          <a:p>
            <a:pPr algn="ctr"/>
            <a:r>
              <a:rPr lang="en-US" dirty="0"/>
              <a:t>Back to Campus Poll </a:t>
            </a:r>
          </a:p>
        </p:txBody>
      </p:sp>
      <p:pic>
        <p:nvPicPr>
          <p:cNvPr id="6" name="Picture 5" descr="Question mark against red wall">
            <a:extLst>
              <a:ext uri="{FF2B5EF4-FFF2-40B4-BE49-F238E27FC236}">
                <a16:creationId xmlns:a16="http://schemas.microsoft.com/office/drawing/2014/main" id="{B5FF2D8D-5C99-4B23-92FE-2D53AD9DC9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57400"/>
            <a:ext cx="5105400" cy="30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5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5927</TotalTime>
  <Words>2245</Words>
  <Application>Microsoft Office PowerPoint</Application>
  <PresentationFormat>On-screen Show (4:3)</PresentationFormat>
  <Paragraphs>248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Century Gothic</vt:lpstr>
      <vt:lpstr>Wingdings 2</vt:lpstr>
      <vt:lpstr>Austin</vt:lpstr>
      <vt:lpstr>Helping your Exceptional child Navigate the “New Normal” in Education </vt:lpstr>
      <vt:lpstr>What does “new normal” mean? </vt:lpstr>
      <vt:lpstr>Pivoting to meet your child’s needs in the “new normal” </vt:lpstr>
      <vt:lpstr>A super brief history of public Education. </vt:lpstr>
      <vt:lpstr>2020’s historic shift in education. </vt:lpstr>
      <vt:lpstr>Schooling Options for US Families </vt:lpstr>
      <vt:lpstr>School Choices Poll </vt:lpstr>
      <vt:lpstr>What will Brick and Mortar School look like? </vt:lpstr>
      <vt:lpstr>Back to Campus Poll </vt:lpstr>
      <vt:lpstr>Texas Education Agency Guidance: A summary </vt:lpstr>
      <vt:lpstr>FISD 2020 School Year Guidance, Special Education </vt:lpstr>
      <vt:lpstr>FISD 2020 School Year Guidance, Special Education* </vt:lpstr>
      <vt:lpstr>Preparing your child for the brick and mortar option. </vt:lpstr>
      <vt:lpstr>  Online Academy Option </vt:lpstr>
      <vt:lpstr>Without an online option, a brick and mortar option would be harder to accomplish in 2020.    Social Distancing requires fewer students in the classroom. This is easier to do with fewer students served on campus. </vt:lpstr>
      <vt:lpstr>Weighing the Options </vt:lpstr>
      <vt:lpstr>Virtual School Poll </vt:lpstr>
      <vt:lpstr>Synchronous Vs Asynchronous Virtual Instruction </vt:lpstr>
      <vt:lpstr>   Addressing Special Educational Needs in a Virtual Teaching Environment. </vt:lpstr>
      <vt:lpstr>Cognitive and Academic Benefits of at-home learning</vt:lpstr>
      <vt:lpstr>Cognitive Challenges you might need to address. </vt:lpstr>
      <vt:lpstr> Attentional and Executive Function Challenges</vt:lpstr>
      <vt:lpstr>Addressing executive function needs in a home-teaching environment. </vt:lpstr>
      <vt:lpstr>Structure and Schedule Tools during school time </vt:lpstr>
      <vt:lpstr>A Note about Time and “homeschool” </vt:lpstr>
      <vt:lpstr>Tools to Foster Independence</vt:lpstr>
      <vt:lpstr>Supplemental Learning Options</vt:lpstr>
      <vt:lpstr>Addressing Social/Emotional Needs</vt:lpstr>
      <vt:lpstr>Social-emotional needs, cont…</vt:lpstr>
      <vt:lpstr>What is a social bubble? </vt:lpstr>
      <vt:lpstr>What will my kid do with the rest of their time? </vt:lpstr>
      <vt:lpstr>What if things don’t go well? </vt:lpstr>
      <vt:lpstr>Confidence Poll </vt:lpstr>
      <vt:lpstr>Most Important Thing to Remember!!! Have Confidence!!!</vt:lpstr>
      <vt:lpstr>Brick and Mortar Resources </vt:lpstr>
      <vt:lpstr>Virtual School Resources </vt:lpstr>
      <vt:lpstr>I’m here to help!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your Exceptional child Navigate the “New Normal” in Education</dc:title>
  <dc:creator>Lisa Brackin</dc:creator>
  <cp:lastModifiedBy>Lisa Brackin</cp:lastModifiedBy>
  <cp:revision>10</cp:revision>
  <dcterms:created xsi:type="dcterms:W3CDTF">2020-07-10T19:08:33Z</dcterms:created>
  <dcterms:modified xsi:type="dcterms:W3CDTF">2020-07-17T21:49:21Z</dcterms:modified>
</cp:coreProperties>
</file>